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3"/>
  </p:notesMasterIdLst>
  <p:handoutMasterIdLst>
    <p:handoutMasterId r:id="rId24"/>
  </p:handoutMasterIdLst>
  <p:sldIdLst>
    <p:sldId id="635" r:id="rId2"/>
    <p:sldId id="587" r:id="rId3"/>
    <p:sldId id="588" r:id="rId4"/>
    <p:sldId id="440" r:id="rId5"/>
    <p:sldId id="443" r:id="rId6"/>
    <p:sldId id="441" r:id="rId7"/>
    <p:sldId id="438" r:id="rId8"/>
    <p:sldId id="442" r:id="rId9"/>
    <p:sldId id="448" r:id="rId10"/>
    <p:sldId id="590" r:id="rId11"/>
    <p:sldId id="461" r:id="rId12"/>
    <p:sldId id="727" r:id="rId13"/>
    <p:sldId id="728" r:id="rId14"/>
    <p:sldId id="657" r:id="rId15"/>
    <p:sldId id="656" r:id="rId16"/>
    <p:sldId id="658" r:id="rId17"/>
    <p:sldId id="659" r:id="rId18"/>
    <p:sldId id="729" r:id="rId19"/>
    <p:sldId id="548" r:id="rId20"/>
    <p:sldId id="661" r:id="rId21"/>
    <p:sldId id="725" r:id="rId22"/>
  </p:sldIdLst>
  <p:sldSz cx="9144000" cy="6858000" type="screen4x3"/>
  <p:notesSz cx="7099300" cy="10234613"/>
  <p:defaultTextStyle>
    <a:defPPr>
      <a:defRPr lang="en-ZA"/>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ver"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F78"/>
    <a:srgbClr val="66FF66"/>
    <a:srgbClr val="00CC00"/>
    <a:srgbClr val="990099"/>
    <a:srgbClr val="1160FF"/>
    <a:srgbClr val="F57E1B"/>
    <a:srgbClr val="00FFFF"/>
    <a:srgbClr val="FFB3B3"/>
    <a:srgbClr val="FF6D6D"/>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53134" autoAdjust="0"/>
  </p:normalViewPr>
  <p:slideViewPr>
    <p:cSldViewPr>
      <p:cViewPr varScale="1">
        <p:scale>
          <a:sx n="33" d="100"/>
          <a:sy n="33" d="100"/>
        </p:scale>
        <p:origin x="2400" y="4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76672" cy="511053"/>
          </a:xfrm>
          <a:prstGeom prst="rect">
            <a:avLst/>
          </a:prstGeom>
        </p:spPr>
        <p:txBody>
          <a:bodyPr vert="horz" lIns="100177" tIns="50090" rIns="100177" bIns="50090" rtlCol="0"/>
          <a:lstStyle>
            <a:lvl1pPr algn="l" fontAlgn="auto">
              <a:spcBef>
                <a:spcPts val="0"/>
              </a:spcBef>
              <a:spcAft>
                <a:spcPts val="0"/>
              </a:spcAft>
              <a:defRPr sz="1400">
                <a:latin typeface="+mn-lt"/>
                <a:ea typeface="+mn-ea"/>
                <a:cs typeface="+mn-cs"/>
              </a:defRPr>
            </a:lvl1pPr>
          </a:lstStyle>
          <a:p>
            <a:pPr>
              <a:defRPr/>
            </a:pPr>
            <a:endParaRPr lang="en-ZA"/>
          </a:p>
        </p:txBody>
      </p:sp>
      <p:sp>
        <p:nvSpPr>
          <p:cNvPr id="3" name="Date Placeholder 2"/>
          <p:cNvSpPr>
            <a:spLocks noGrp="1"/>
          </p:cNvSpPr>
          <p:nvPr>
            <p:ph type="dt" sz="quarter" idx="1"/>
          </p:nvPr>
        </p:nvSpPr>
        <p:spPr>
          <a:xfrm>
            <a:off x="4021089" y="3"/>
            <a:ext cx="3076672" cy="511053"/>
          </a:xfrm>
          <a:prstGeom prst="rect">
            <a:avLst/>
          </a:prstGeom>
        </p:spPr>
        <p:txBody>
          <a:bodyPr vert="horz" wrap="square" lIns="100177" tIns="50090" rIns="100177" bIns="50090" numCol="1" anchor="t" anchorCtr="0" compatLnSpc="1">
            <a:prstTxWarp prst="textNoShape">
              <a:avLst/>
            </a:prstTxWarp>
          </a:bodyPr>
          <a:lstStyle>
            <a:lvl1pPr algn="r">
              <a:defRPr sz="1400"/>
            </a:lvl1pPr>
          </a:lstStyle>
          <a:p>
            <a:fld id="{85DC688F-F4B2-4A02-B04D-5EBC4B1E7DAA}" type="datetimeFigureOut">
              <a:rPr lang="en-ZA"/>
              <a:pPr/>
              <a:t>2023/02/16</a:t>
            </a:fld>
            <a:endParaRPr lang="en-ZA"/>
          </a:p>
        </p:txBody>
      </p:sp>
      <p:sp>
        <p:nvSpPr>
          <p:cNvPr id="4" name="Footer Placeholder 3"/>
          <p:cNvSpPr>
            <a:spLocks noGrp="1"/>
          </p:cNvSpPr>
          <p:nvPr>
            <p:ph type="ftr" sz="quarter" idx="2"/>
          </p:nvPr>
        </p:nvSpPr>
        <p:spPr>
          <a:xfrm>
            <a:off x="2" y="9721870"/>
            <a:ext cx="3076672" cy="511053"/>
          </a:xfrm>
          <a:prstGeom prst="rect">
            <a:avLst/>
          </a:prstGeom>
        </p:spPr>
        <p:txBody>
          <a:bodyPr vert="horz" lIns="100177" tIns="50090" rIns="100177" bIns="50090" rtlCol="0" anchor="b"/>
          <a:lstStyle>
            <a:lvl1pPr algn="l" fontAlgn="auto">
              <a:spcBef>
                <a:spcPts val="0"/>
              </a:spcBef>
              <a:spcAft>
                <a:spcPts val="0"/>
              </a:spcAft>
              <a:defRPr sz="1400">
                <a:latin typeface="+mn-lt"/>
                <a:ea typeface="+mn-ea"/>
                <a:cs typeface="+mn-cs"/>
              </a:defRPr>
            </a:lvl1pPr>
          </a:lstStyle>
          <a:p>
            <a:pPr>
              <a:defRPr/>
            </a:pPr>
            <a:endParaRPr lang="en-ZA"/>
          </a:p>
        </p:txBody>
      </p:sp>
      <p:sp>
        <p:nvSpPr>
          <p:cNvPr id="5" name="Slide Number Placeholder 4"/>
          <p:cNvSpPr>
            <a:spLocks noGrp="1"/>
          </p:cNvSpPr>
          <p:nvPr>
            <p:ph type="sldNum" sz="quarter" idx="3"/>
          </p:nvPr>
        </p:nvSpPr>
        <p:spPr>
          <a:xfrm>
            <a:off x="4021089" y="9721870"/>
            <a:ext cx="3076672" cy="511053"/>
          </a:xfrm>
          <a:prstGeom prst="rect">
            <a:avLst/>
          </a:prstGeom>
        </p:spPr>
        <p:txBody>
          <a:bodyPr vert="horz" wrap="square" lIns="100177" tIns="50090" rIns="100177" bIns="50090" numCol="1" anchor="b" anchorCtr="0" compatLnSpc="1">
            <a:prstTxWarp prst="textNoShape">
              <a:avLst/>
            </a:prstTxWarp>
          </a:bodyPr>
          <a:lstStyle>
            <a:lvl1pPr algn="r">
              <a:defRPr sz="1400"/>
            </a:lvl1pPr>
          </a:lstStyle>
          <a:p>
            <a:fld id="{00573A0B-F33B-4FC2-93AA-9F5CD7468697}" type="slidenum">
              <a:rPr lang="en-ZA"/>
              <a:pPr/>
              <a:t>‹#›</a:t>
            </a:fld>
            <a:endParaRPr lang="en-ZA"/>
          </a:p>
        </p:txBody>
      </p:sp>
    </p:spTree>
    <p:extLst>
      <p:ext uri="{BB962C8B-B14F-4D97-AF65-F5344CB8AC3E}">
        <p14:creationId xmlns:p14="http://schemas.microsoft.com/office/powerpoint/2010/main" val="2331390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76672" cy="511053"/>
          </a:xfrm>
          <a:prstGeom prst="rect">
            <a:avLst/>
          </a:prstGeom>
        </p:spPr>
        <p:txBody>
          <a:bodyPr vert="horz" lIns="100177" tIns="50090" rIns="100177" bIns="50090" rtlCol="0"/>
          <a:lstStyle>
            <a:lvl1pPr algn="l" fontAlgn="auto">
              <a:spcBef>
                <a:spcPts val="0"/>
              </a:spcBef>
              <a:spcAft>
                <a:spcPts val="0"/>
              </a:spcAft>
              <a:defRPr sz="1400">
                <a:latin typeface="+mn-lt"/>
                <a:ea typeface="+mn-ea"/>
                <a:cs typeface="+mn-cs"/>
              </a:defRPr>
            </a:lvl1pPr>
          </a:lstStyle>
          <a:p>
            <a:pPr>
              <a:defRPr/>
            </a:pPr>
            <a:endParaRPr lang="en-ZA"/>
          </a:p>
        </p:txBody>
      </p:sp>
      <p:sp>
        <p:nvSpPr>
          <p:cNvPr id="3" name="Date Placeholder 2"/>
          <p:cNvSpPr>
            <a:spLocks noGrp="1"/>
          </p:cNvSpPr>
          <p:nvPr>
            <p:ph type="dt" idx="1"/>
          </p:nvPr>
        </p:nvSpPr>
        <p:spPr>
          <a:xfrm>
            <a:off x="4021089" y="3"/>
            <a:ext cx="3076672" cy="511053"/>
          </a:xfrm>
          <a:prstGeom prst="rect">
            <a:avLst/>
          </a:prstGeom>
        </p:spPr>
        <p:txBody>
          <a:bodyPr vert="horz" wrap="square" lIns="100177" tIns="50090" rIns="100177" bIns="50090" numCol="1" anchor="t" anchorCtr="0" compatLnSpc="1">
            <a:prstTxWarp prst="textNoShape">
              <a:avLst/>
            </a:prstTxWarp>
          </a:bodyPr>
          <a:lstStyle>
            <a:lvl1pPr algn="r">
              <a:defRPr sz="1400"/>
            </a:lvl1pPr>
          </a:lstStyle>
          <a:p>
            <a:fld id="{2FD59EA7-E67F-4391-903F-504F496C1979}" type="datetimeFigureOut">
              <a:rPr lang="en-ZA"/>
              <a:pPr/>
              <a:t>2023/02/16</a:t>
            </a:fld>
            <a:endParaRPr lang="en-ZA"/>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00177" tIns="50090" rIns="100177" bIns="50090" rtlCol="0" anchor="ctr"/>
          <a:lstStyle/>
          <a:p>
            <a:pPr lvl="0"/>
            <a:endParaRPr lang="en-ZA" noProof="0"/>
          </a:p>
        </p:txBody>
      </p:sp>
      <p:sp>
        <p:nvSpPr>
          <p:cNvPr id="5" name="Notes Placeholder 4"/>
          <p:cNvSpPr>
            <a:spLocks noGrp="1"/>
          </p:cNvSpPr>
          <p:nvPr>
            <p:ph type="body" sz="quarter" idx="3"/>
          </p:nvPr>
        </p:nvSpPr>
        <p:spPr>
          <a:xfrm>
            <a:off x="710239" y="4861780"/>
            <a:ext cx="5678824" cy="4604560"/>
          </a:xfrm>
          <a:prstGeom prst="rect">
            <a:avLst/>
          </a:prstGeom>
        </p:spPr>
        <p:txBody>
          <a:bodyPr vert="horz" wrap="square" lIns="100177" tIns="50090" rIns="100177" bIns="5009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6" name="Footer Placeholder 5"/>
          <p:cNvSpPr>
            <a:spLocks noGrp="1"/>
          </p:cNvSpPr>
          <p:nvPr>
            <p:ph type="ftr" sz="quarter" idx="4"/>
          </p:nvPr>
        </p:nvSpPr>
        <p:spPr>
          <a:xfrm>
            <a:off x="2" y="9721870"/>
            <a:ext cx="3076672" cy="511053"/>
          </a:xfrm>
          <a:prstGeom prst="rect">
            <a:avLst/>
          </a:prstGeom>
        </p:spPr>
        <p:txBody>
          <a:bodyPr vert="horz" lIns="100177" tIns="50090" rIns="100177" bIns="50090" rtlCol="0" anchor="b"/>
          <a:lstStyle>
            <a:lvl1pPr algn="l" fontAlgn="auto">
              <a:spcBef>
                <a:spcPts val="0"/>
              </a:spcBef>
              <a:spcAft>
                <a:spcPts val="0"/>
              </a:spcAft>
              <a:defRPr sz="14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4021089" y="9721870"/>
            <a:ext cx="3076672" cy="511053"/>
          </a:xfrm>
          <a:prstGeom prst="rect">
            <a:avLst/>
          </a:prstGeom>
        </p:spPr>
        <p:txBody>
          <a:bodyPr vert="horz" wrap="square" lIns="100177" tIns="50090" rIns="100177" bIns="50090" numCol="1" anchor="b" anchorCtr="0" compatLnSpc="1">
            <a:prstTxWarp prst="textNoShape">
              <a:avLst/>
            </a:prstTxWarp>
          </a:bodyPr>
          <a:lstStyle>
            <a:lvl1pPr algn="r">
              <a:defRPr sz="1400"/>
            </a:lvl1pPr>
          </a:lstStyle>
          <a:p>
            <a:fld id="{DA63BEDF-DF83-45B6-B1E3-C6E354915708}" type="slidenum">
              <a:rPr lang="en-ZA"/>
              <a:pPr/>
              <a:t>‹#›</a:t>
            </a:fld>
            <a:endParaRPr lang="en-ZA"/>
          </a:p>
        </p:txBody>
      </p:sp>
    </p:spTree>
    <p:extLst>
      <p:ext uri="{BB962C8B-B14F-4D97-AF65-F5344CB8AC3E}">
        <p14:creationId xmlns:p14="http://schemas.microsoft.com/office/powerpoint/2010/main" val="38426487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0</a:t>
            </a:fld>
            <a:endParaRPr lang="en-ZA"/>
          </a:p>
        </p:txBody>
      </p:sp>
    </p:spTree>
    <p:extLst>
      <p:ext uri="{BB962C8B-B14F-4D97-AF65-F5344CB8AC3E}">
        <p14:creationId xmlns:p14="http://schemas.microsoft.com/office/powerpoint/2010/main" val="3195409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b="0" u="none" dirty="0"/>
              <a:t>"System of Systems Methodologies" (SOSM), established in 1984, is often used to comprehend complexity (Jackson &amp; Keys, 1984). </a:t>
            </a:r>
          </a:p>
          <a:p>
            <a:pPr marL="171450" indent="-171450" algn="just">
              <a:buFont typeface="Arial" panose="020B0604020202020204" pitchFamily="34" charset="0"/>
              <a:buChar char="•"/>
            </a:pPr>
            <a:r>
              <a:rPr lang="en-US" b="0" u="none" dirty="0"/>
              <a:t>The SOSM is presented as a grid (Table 4) featuring "systems" and "stakeholders" as the key sources of complexity that decision makers face  (Jackson 2020).  </a:t>
            </a:r>
          </a:p>
          <a:p>
            <a:pPr marL="171450" indent="-171450" algn="just">
              <a:buFont typeface="Arial" panose="020B0604020202020204" pitchFamily="34" charset="0"/>
              <a:buChar char="•"/>
            </a:pPr>
            <a:r>
              <a:rPr lang="en-US" b="0" u="none" dirty="0"/>
              <a:t>The vertical axis depicts system complexity from simple to complex. A simple system has a linear cause-and-effect relationship with predictable outputs. </a:t>
            </a:r>
          </a:p>
          <a:p>
            <a:pPr marL="171450" indent="-171450" algn="just">
              <a:buFont typeface="Arial" panose="020B0604020202020204" pitchFamily="34" charset="0"/>
              <a:buChar char="•"/>
            </a:pPr>
            <a:r>
              <a:rPr lang="en-US" b="0" u="none" dirty="0"/>
              <a:t>Such a system needs best practices or simple ways for decision-making (Jackson 2020). </a:t>
            </a:r>
          </a:p>
          <a:p>
            <a:pPr marL="171450" indent="-171450" algn="just">
              <a:buFont typeface="Arial" panose="020B0604020202020204" pitchFamily="34" charset="0"/>
              <a:buChar char="•"/>
            </a:pPr>
            <a:r>
              <a:rPr lang="en-US" b="0" u="none" dirty="0"/>
              <a:t>In complicated systems, cause and effect relationships are often linked in chains that are hard to grasp and are separated in time and space. </a:t>
            </a:r>
          </a:p>
          <a:p>
            <a:pPr marL="171450" indent="-171450" algn="just">
              <a:buFont typeface="Arial" panose="020B0604020202020204" pitchFamily="34" charset="0"/>
              <a:buChar char="•"/>
            </a:pPr>
            <a:r>
              <a:rPr lang="en-US" b="0" u="none" dirty="0"/>
              <a:t>Decision making scenarios where there are complicated systems require the use of experts who can help understand the behavior of the system using systems thinking tools such as system dynamics. </a:t>
            </a:r>
          </a:p>
          <a:p>
            <a:pPr marL="171450" indent="-171450" algn="just">
              <a:buFont typeface="Arial" panose="020B0604020202020204" pitchFamily="34" charset="0"/>
              <a:buChar char="•"/>
            </a:pPr>
            <a:r>
              <a:rPr lang="en-US" b="0" u="none" dirty="0"/>
              <a:t>In complex systems, there are a multitude of agents and relationships that it is impossible to trace the interactions and outcomes. </a:t>
            </a:r>
          </a:p>
          <a:p>
            <a:pPr marL="171450" indent="-171450" algn="just">
              <a:buFont typeface="Arial" panose="020B0604020202020204" pitchFamily="34" charset="0"/>
              <a:buChar char="•"/>
            </a:pPr>
            <a:r>
              <a:rPr lang="en-US" b="0" u="none" dirty="0"/>
              <a:t>However, despite the innumerable cause and effect concatenations, the system normally produces emergent patterns of behavior that can be discerned in retrospect (Jackson 2020). </a:t>
            </a:r>
          </a:p>
          <a:p>
            <a:pPr marL="171450" indent="-171450" algn="just">
              <a:buFont typeface="Arial" panose="020B0604020202020204" pitchFamily="34" charset="0"/>
              <a:buChar char="•"/>
            </a:pPr>
            <a:r>
              <a:rPr lang="en-US" b="0" u="none" dirty="0"/>
              <a:t>The horizontal axis shows increasing complexity from diverging values and/or interests among problem stakeholders. The terms “unitary”,” pluralist”, and” coercive” are employed. </a:t>
            </a:r>
          </a:p>
          <a:p>
            <a:pPr marL="171450" indent="-171450" algn="just">
              <a:buFont typeface="Arial" panose="020B0604020202020204" pitchFamily="34" charset="0"/>
              <a:buChar char="•"/>
            </a:pPr>
            <a:r>
              <a:rPr lang="en-US" b="0" u="none" dirty="0"/>
              <a:t>"Unitary" stakeholders share values, beliefs, and interests. "Unitary" stakeholders share values, beliefs, and interests. </a:t>
            </a:r>
          </a:p>
          <a:p>
            <a:pPr marL="171450" indent="-171450" algn="just">
              <a:buFont typeface="Arial" panose="020B0604020202020204" pitchFamily="34" charset="0"/>
              <a:buChar char="•"/>
            </a:pPr>
            <a:r>
              <a:rPr lang="en-US" b="0" u="none" dirty="0"/>
              <a:t>In a "pluralist" relationship, values, and beliefs clash, but basic interests are compatible. </a:t>
            </a:r>
          </a:p>
          <a:p>
            <a:pPr marL="171450" indent="-171450" algn="just">
              <a:buFont typeface="Arial" panose="020B0604020202020204" pitchFamily="34" charset="0"/>
              <a:buChar char="•"/>
            </a:pPr>
            <a:r>
              <a:rPr lang="en-US" b="0" u="none" dirty="0"/>
              <a:t>Divergent interests and irreconcilable values and beliefs exist among "coercive" stakeholders. </a:t>
            </a:r>
          </a:p>
          <a:p>
            <a:pPr marL="171450" indent="-171450" algn="just">
              <a:buFont typeface="Arial" panose="020B0604020202020204" pitchFamily="34" charset="0"/>
              <a:buChar char="•"/>
            </a:pPr>
            <a:r>
              <a:rPr lang="en-US" b="0" u="none" dirty="0"/>
              <a:t>Combining systems and stakeholder dimensions yields nine "ideal-type" problem contexts (Table 6). </a:t>
            </a:r>
          </a:p>
          <a:p>
            <a:pPr marL="171450" indent="-171450" algn="just">
              <a:buFont typeface="Arial" panose="020B0604020202020204" pitchFamily="34" charset="0"/>
              <a:buChar char="•"/>
            </a:pPr>
            <a:r>
              <a:rPr lang="en-US" b="0" u="none" dirty="0"/>
              <a:t>The “Ideal-Type” grid is next used to map aspects of five digital economy dilemmas identified earlier. </a:t>
            </a:r>
          </a:p>
          <a:p>
            <a:pPr marL="171450" indent="-171450" algn="just">
              <a:buFont typeface="Arial" panose="020B0604020202020204" pitchFamily="34" charset="0"/>
              <a:buChar char="•"/>
            </a:pPr>
            <a:r>
              <a:rPr lang="en-US" b="0" u="none" dirty="0"/>
              <a:t>Using the "Ideal-Type" grid, it is practical to adopt an approach that delineates the nature of the problem by considering, first, the system's characteristics/properties and, second, whether the system's stakeholders have shared or conflicting interests. </a:t>
            </a:r>
          </a:p>
          <a:p>
            <a:pPr marL="171450" indent="-171450" algn="just">
              <a:buFont typeface="Arial" panose="020B0604020202020204" pitchFamily="34" charset="0"/>
              <a:buChar char="•"/>
            </a:pPr>
            <a:r>
              <a:rPr lang="en-US" b="0" u="none" dirty="0"/>
              <a:t>Given the above characterization of digitalization dilemmas, the critical question is: what systems thinking techniques can be used to better understand and resolve these dilemmas? </a:t>
            </a:r>
          </a:p>
          <a:p>
            <a:pPr marL="171450" indent="-171450" algn="just">
              <a:buFont typeface="Arial" panose="020B0604020202020204" pitchFamily="34" charset="0"/>
              <a:buChar char="•"/>
            </a:pPr>
            <a:endParaRPr lang="en-US" b="0" u="none"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9</a:t>
            </a:fld>
            <a:endParaRPr lang="en-ZA"/>
          </a:p>
        </p:txBody>
      </p:sp>
    </p:spTree>
    <p:extLst>
      <p:ext uri="{BB962C8B-B14F-4D97-AF65-F5344CB8AC3E}">
        <p14:creationId xmlns:p14="http://schemas.microsoft.com/office/powerpoint/2010/main" val="69792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Early approaches to applied systems thinking, such as operational research (OR), systems analysis, and systems engineering, were suitable for tackling well‐defined problems of a technical nature, but were found to have limitations when faced with complex problem situations involving people with multiple perspectives and frequently at odds with one another.</a:t>
            </a:r>
          </a:p>
          <a:p>
            <a:pPr marL="171450" indent="-171450">
              <a:buFont typeface="Arial" panose="020B0604020202020204" pitchFamily="34" charset="0"/>
              <a:buChar char="•"/>
            </a:pPr>
            <a:r>
              <a:rPr lang="en-US" dirty="0"/>
              <a:t>Given the complexity, turbulence, and diversity of most problem situations confronting decision‐makers in the twenty‐first century, it is hardly surprising that no one systems approach can supply the answer.</a:t>
            </a:r>
          </a:p>
          <a:p>
            <a:pPr marL="171450" indent="-171450">
              <a:buFont typeface="Arial" panose="020B0604020202020204" pitchFamily="34" charset="0"/>
              <a:buChar char="•"/>
            </a:pPr>
            <a:r>
              <a:rPr lang="en-US" dirty="0"/>
              <a:t>CST sets out how the variety of systems methodologies, methods, and models that have been developed can be used in combination to promote more successful interventions in complex organizational and societal problem situations.</a:t>
            </a:r>
            <a:endParaRPr lang="en-ZA"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10</a:t>
            </a:fld>
            <a:endParaRPr lang="en-ZA"/>
          </a:p>
        </p:txBody>
      </p:sp>
    </p:spTree>
    <p:extLst>
      <p:ext uri="{BB962C8B-B14F-4D97-AF65-F5344CB8AC3E}">
        <p14:creationId xmlns:p14="http://schemas.microsoft.com/office/powerpoint/2010/main" val="175492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b="0" u="none" dirty="0"/>
              <a:t>"System of Systems Methodologies" (SOSM), established in 1984, is often used to comprehend complexity (Jackson &amp; Keys, 1984). </a:t>
            </a:r>
          </a:p>
          <a:p>
            <a:pPr marL="171450" indent="-171450" algn="just">
              <a:buFont typeface="Arial" panose="020B0604020202020204" pitchFamily="34" charset="0"/>
              <a:buChar char="•"/>
            </a:pPr>
            <a:r>
              <a:rPr lang="en-US" b="0" u="none" dirty="0"/>
              <a:t>The SOSM is presented as a grid (Table 4) featuring "systems" and "stakeholders" as the key sources of complexity that decision makers face  (Jackson 2020).  </a:t>
            </a:r>
          </a:p>
          <a:p>
            <a:pPr marL="171450" indent="-171450" algn="just">
              <a:buFont typeface="Arial" panose="020B0604020202020204" pitchFamily="34" charset="0"/>
              <a:buChar char="•"/>
            </a:pPr>
            <a:r>
              <a:rPr lang="en-US" b="0" u="none" dirty="0"/>
              <a:t>The vertical axis depicts system complexity from simple to complex. A simple system has a linear cause-and-effect relationship with predictable outputs. </a:t>
            </a:r>
          </a:p>
          <a:p>
            <a:pPr marL="171450" indent="-171450" algn="just">
              <a:buFont typeface="Arial" panose="020B0604020202020204" pitchFamily="34" charset="0"/>
              <a:buChar char="•"/>
            </a:pPr>
            <a:r>
              <a:rPr lang="en-US" b="0" u="none" dirty="0"/>
              <a:t>Such a system needs best practices or simple ways for decision-making (Jackson 2020). </a:t>
            </a:r>
          </a:p>
          <a:p>
            <a:pPr marL="171450" indent="-171450" algn="just">
              <a:buFont typeface="Arial" panose="020B0604020202020204" pitchFamily="34" charset="0"/>
              <a:buChar char="•"/>
            </a:pPr>
            <a:r>
              <a:rPr lang="en-US" b="0" u="none" dirty="0"/>
              <a:t>In complicated systems, cause and effect relationships are often linked in chains that are hard to grasp and are separated in time and space. </a:t>
            </a:r>
          </a:p>
          <a:p>
            <a:pPr marL="171450" indent="-171450" algn="just">
              <a:buFont typeface="Arial" panose="020B0604020202020204" pitchFamily="34" charset="0"/>
              <a:buChar char="•"/>
            </a:pPr>
            <a:r>
              <a:rPr lang="en-US" b="0" u="none" dirty="0"/>
              <a:t>Decision making scenarios where there are complicated systems require the use of experts who can help understand the behavior of the system using systems thinking tools such as system dynamics. </a:t>
            </a:r>
          </a:p>
          <a:p>
            <a:pPr marL="171450" indent="-171450" algn="just">
              <a:buFont typeface="Arial" panose="020B0604020202020204" pitchFamily="34" charset="0"/>
              <a:buChar char="•"/>
            </a:pPr>
            <a:r>
              <a:rPr lang="en-US" b="0" u="none" dirty="0"/>
              <a:t>In complex systems, there are a multitude of agents and relationships that it is impossible to trace the interactions and outcomes. </a:t>
            </a:r>
          </a:p>
          <a:p>
            <a:pPr marL="171450" indent="-171450" algn="just">
              <a:buFont typeface="Arial" panose="020B0604020202020204" pitchFamily="34" charset="0"/>
              <a:buChar char="•"/>
            </a:pPr>
            <a:r>
              <a:rPr lang="en-US" b="0" u="none" dirty="0"/>
              <a:t>However, despite the innumerable cause and effect concatenations, the system normally produces emergent patterns of behavior that can be discerned in retrospect (Jackson 2020). </a:t>
            </a:r>
          </a:p>
          <a:p>
            <a:pPr marL="171450" indent="-171450" algn="just">
              <a:buFont typeface="Arial" panose="020B0604020202020204" pitchFamily="34" charset="0"/>
              <a:buChar char="•"/>
            </a:pPr>
            <a:r>
              <a:rPr lang="en-US" b="0" u="none" dirty="0"/>
              <a:t>The horizontal axis shows increasing complexity from diverging values and/or interests among problem stakeholders. The terms “unitary”,” pluralist”, and” coercive” are employed. </a:t>
            </a:r>
          </a:p>
          <a:p>
            <a:pPr marL="171450" indent="-171450" algn="just">
              <a:buFont typeface="Arial" panose="020B0604020202020204" pitchFamily="34" charset="0"/>
              <a:buChar char="•"/>
            </a:pPr>
            <a:r>
              <a:rPr lang="en-US" b="0" u="none" dirty="0"/>
              <a:t>"Unitary" stakeholders share values, beliefs, and interests. "Unitary" stakeholders share values, beliefs, and interests. </a:t>
            </a:r>
          </a:p>
          <a:p>
            <a:pPr marL="171450" indent="-171450" algn="just">
              <a:buFont typeface="Arial" panose="020B0604020202020204" pitchFamily="34" charset="0"/>
              <a:buChar char="•"/>
            </a:pPr>
            <a:r>
              <a:rPr lang="en-US" b="0" u="none" dirty="0"/>
              <a:t>In a "pluralist" relationship, values, and beliefs clash, but basic interests are compatible. </a:t>
            </a:r>
          </a:p>
          <a:p>
            <a:pPr marL="171450" indent="-171450" algn="just">
              <a:buFont typeface="Arial" panose="020B0604020202020204" pitchFamily="34" charset="0"/>
              <a:buChar char="•"/>
            </a:pPr>
            <a:r>
              <a:rPr lang="en-US" b="0" u="none" dirty="0"/>
              <a:t>Divergent interests and irreconcilable values and beliefs exist among "coercive" stakeholders. </a:t>
            </a:r>
          </a:p>
          <a:p>
            <a:pPr marL="171450" indent="-171450" algn="just">
              <a:buFont typeface="Arial" panose="020B0604020202020204" pitchFamily="34" charset="0"/>
              <a:buChar char="•"/>
            </a:pPr>
            <a:r>
              <a:rPr lang="en-US" b="0" u="none" dirty="0"/>
              <a:t>Combining systems and stakeholder dimensions yields nine "ideal-type" problem contexts (Table 6). </a:t>
            </a:r>
          </a:p>
          <a:p>
            <a:pPr marL="171450" indent="-171450" algn="just">
              <a:buFont typeface="Arial" panose="020B0604020202020204" pitchFamily="34" charset="0"/>
              <a:buChar char="•"/>
            </a:pPr>
            <a:r>
              <a:rPr lang="en-US" b="0" u="none" dirty="0"/>
              <a:t>The “Ideal-Type” grid is next used to map aspects of five digital economy dilemmas identified earlier. </a:t>
            </a:r>
          </a:p>
          <a:p>
            <a:pPr marL="171450" indent="-171450" algn="just">
              <a:buFont typeface="Arial" panose="020B0604020202020204" pitchFamily="34" charset="0"/>
              <a:buChar char="•"/>
            </a:pPr>
            <a:r>
              <a:rPr lang="en-US" b="0" u="none" dirty="0"/>
              <a:t>Using the "Ideal-Type" grid, it is practical to adopt an approach that delineates the nature of the problem by considering, first, the system's characteristics/properties and, second, whether the system's stakeholders have shared or conflicting interests. </a:t>
            </a:r>
          </a:p>
          <a:p>
            <a:pPr marL="171450" indent="-171450" algn="just">
              <a:buFont typeface="Arial" panose="020B0604020202020204" pitchFamily="34" charset="0"/>
              <a:buChar char="•"/>
            </a:pPr>
            <a:r>
              <a:rPr lang="en-US" b="0" u="none" dirty="0"/>
              <a:t>Given the above characterization of digitalization dilemmas, the critical question is: what systems thinking techniques can be used to better understand and resolve these dilemmas? </a:t>
            </a:r>
          </a:p>
          <a:p>
            <a:pPr marL="171450" indent="-171450" algn="just">
              <a:buFont typeface="Arial" panose="020B0604020202020204" pitchFamily="34" charset="0"/>
              <a:buChar char="•"/>
            </a:pPr>
            <a:endParaRPr lang="en-US" b="0" u="none"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11</a:t>
            </a:fld>
            <a:endParaRPr lang="en-ZA"/>
          </a:p>
        </p:txBody>
      </p:sp>
    </p:spTree>
    <p:extLst>
      <p:ext uri="{BB962C8B-B14F-4D97-AF65-F5344CB8AC3E}">
        <p14:creationId xmlns:p14="http://schemas.microsoft.com/office/powerpoint/2010/main" val="2114991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i="1" u="sng" dirty="0">
                <a:solidFill>
                  <a:srgbClr val="515253"/>
                </a:solidFill>
                <a:effectLst/>
                <a:latin typeface="Helvetica Neue"/>
              </a:rPr>
              <a:t>Boundary Questions: </a:t>
            </a:r>
          </a:p>
          <a:p>
            <a:pPr marL="171450" indent="-171450" algn="just">
              <a:buFont typeface="Arial" panose="020B0604020202020204" pitchFamily="34" charset="0"/>
              <a:buChar char="•"/>
            </a:pPr>
            <a:r>
              <a:rPr lang="en-US" b="0" i="0" u="none" dirty="0">
                <a:solidFill>
                  <a:srgbClr val="515253"/>
                </a:solidFill>
                <a:effectLst/>
                <a:latin typeface="Helvetica Neue"/>
              </a:rPr>
              <a:t>The boundary questions try to make sense of a situation by making explicit the boundaries that circumscribe our understanding. </a:t>
            </a:r>
          </a:p>
          <a:p>
            <a:pPr marL="171450" indent="-171450" algn="just">
              <a:buFont typeface="Arial" panose="020B0604020202020204" pitchFamily="34" charset="0"/>
              <a:buChar char="•"/>
            </a:pPr>
            <a:r>
              <a:rPr lang="en-US" b="0" i="0" u="none" dirty="0">
                <a:solidFill>
                  <a:srgbClr val="515253"/>
                </a:solidFill>
                <a:effectLst/>
                <a:latin typeface="Helvetica Neue"/>
              </a:rPr>
              <a:t>Such boundaries inform all our thinking about situations and systems; they constitute what in CSH we call our </a:t>
            </a:r>
            <a:r>
              <a:rPr lang="en-US" b="1" i="1" u="sng" dirty="0">
                <a:solidFill>
                  <a:srgbClr val="515253"/>
                </a:solidFill>
                <a:effectLst/>
                <a:latin typeface="Helvetica Neue"/>
              </a:rPr>
              <a:t>‘reference</a:t>
            </a:r>
          </a:p>
          <a:p>
            <a:pPr marL="0" indent="0" algn="just">
              <a:buFont typeface="Arial" panose="020B0604020202020204" pitchFamily="34" charset="0"/>
              <a:buNone/>
            </a:pPr>
            <a:r>
              <a:rPr lang="en-US" b="1" i="1" u="sng" dirty="0">
                <a:solidFill>
                  <a:srgbClr val="515253"/>
                </a:solidFill>
                <a:effectLst/>
                <a:latin typeface="Helvetica Neue"/>
              </a:rPr>
              <a:t>systems’</a:t>
            </a:r>
            <a:r>
              <a:rPr lang="en-US" b="0" i="0" u="none" dirty="0">
                <a:solidFill>
                  <a:srgbClr val="515253"/>
                </a:solidFill>
                <a:effectLst/>
                <a:latin typeface="Helvetica Neue"/>
              </a:rPr>
              <a:t> (a concept to be introduced a little later). </a:t>
            </a:r>
          </a:p>
          <a:p>
            <a:pPr marL="0" indent="0" algn="just">
              <a:buFont typeface="Arial" panose="020B0604020202020204" pitchFamily="34" charset="0"/>
              <a:buNone/>
            </a:pPr>
            <a:r>
              <a:rPr lang="en-US" b="0" i="0" u="none" dirty="0">
                <a:solidFill>
                  <a:srgbClr val="515253"/>
                </a:solidFill>
                <a:effectLst/>
                <a:latin typeface="Helvetica Neue"/>
              </a:rPr>
              <a:t>Broadly speaking, the boundary questions may be understood to cultivate a more holistic awareness of situations with regard to these wide-ranging issues:</a:t>
            </a:r>
          </a:p>
          <a:p>
            <a:pPr marL="0" indent="0" algn="just">
              <a:buFont typeface="Arial" panose="020B0604020202020204" pitchFamily="34" charset="0"/>
              <a:buNone/>
            </a:pPr>
            <a:r>
              <a:rPr lang="en-US" b="0" i="0" u="none" dirty="0">
                <a:solidFill>
                  <a:srgbClr val="515253"/>
                </a:solidFill>
                <a:effectLst/>
                <a:latin typeface="Helvetica Neue"/>
              </a:rPr>
              <a:t>–– Values and motivations built into our views of situations and efforts to ‘improve’</a:t>
            </a:r>
          </a:p>
          <a:p>
            <a:pPr marL="0" indent="0" algn="just">
              <a:buFont typeface="Arial" panose="020B0604020202020204" pitchFamily="34" charset="0"/>
              <a:buNone/>
            </a:pPr>
            <a:r>
              <a:rPr lang="en-US" b="0" i="0" u="none" dirty="0">
                <a:solidFill>
                  <a:srgbClr val="515253"/>
                </a:solidFill>
                <a:effectLst/>
                <a:latin typeface="Helvetica Neue"/>
              </a:rPr>
              <a:t>them</a:t>
            </a:r>
          </a:p>
          <a:p>
            <a:pPr marL="0" indent="0" algn="just">
              <a:buFont typeface="Arial" panose="020B0604020202020204" pitchFamily="34" charset="0"/>
              <a:buNone/>
            </a:pPr>
            <a:r>
              <a:rPr lang="en-US" b="0" i="0" u="none" dirty="0">
                <a:solidFill>
                  <a:srgbClr val="515253"/>
                </a:solidFill>
                <a:effectLst/>
                <a:latin typeface="Helvetica Neue"/>
              </a:rPr>
              <a:t>–– Power structures influencing what is considered a ‘problem’ and what may be</a:t>
            </a:r>
          </a:p>
          <a:p>
            <a:pPr marL="0" indent="0" algn="just">
              <a:buFont typeface="Arial" panose="020B0604020202020204" pitchFamily="34" charset="0"/>
              <a:buNone/>
            </a:pPr>
            <a:r>
              <a:rPr lang="en-US" b="0" i="0" u="none" dirty="0">
                <a:solidFill>
                  <a:srgbClr val="515253"/>
                </a:solidFill>
                <a:effectLst/>
                <a:latin typeface="Helvetica Neue"/>
              </a:rPr>
              <a:t>done about it</a:t>
            </a:r>
          </a:p>
          <a:p>
            <a:pPr marL="0" indent="0" algn="just">
              <a:buFont typeface="Arial" panose="020B0604020202020204" pitchFamily="34" charset="0"/>
              <a:buNone/>
            </a:pPr>
            <a:r>
              <a:rPr lang="en-US" b="0" i="0" u="none" dirty="0">
                <a:solidFill>
                  <a:srgbClr val="515253"/>
                </a:solidFill>
                <a:effectLst/>
                <a:latin typeface="Helvetica Neue"/>
              </a:rPr>
              <a:t>–– The knowledge basis defining what counts as relevant ‘information’, including</a:t>
            </a:r>
          </a:p>
          <a:p>
            <a:pPr marL="0" indent="0" algn="just">
              <a:buFont typeface="Arial" panose="020B0604020202020204" pitchFamily="34" charset="0"/>
              <a:buNone/>
            </a:pPr>
            <a:r>
              <a:rPr lang="en-US" b="0" i="0" u="none" dirty="0">
                <a:solidFill>
                  <a:srgbClr val="515253"/>
                </a:solidFill>
                <a:effectLst/>
                <a:latin typeface="Helvetica Neue"/>
              </a:rPr>
              <a:t>experience and skills; and</a:t>
            </a:r>
          </a:p>
          <a:p>
            <a:pPr marL="0" indent="0" algn="just">
              <a:buFont typeface="Arial" panose="020B0604020202020204" pitchFamily="34" charset="0"/>
              <a:buNone/>
            </a:pPr>
            <a:r>
              <a:rPr lang="en-US" b="0" i="0" u="none" dirty="0">
                <a:solidFill>
                  <a:srgbClr val="515253"/>
                </a:solidFill>
                <a:effectLst/>
                <a:latin typeface="Helvetica Neue"/>
              </a:rPr>
              <a:t>–– The moral basis on which we expect ‘third parties’ (i.e., stakeholders not involved</a:t>
            </a:r>
          </a:p>
          <a:p>
            <a:pPr marL="0" indent="0" algn="just">
              <a:buFont typeface="Arial" panose="020B0604020202020204" pitchFamily="34" charset="0"/>
              <a:buNone/>
            </a:pPr>
            <a:r>
              <a:rPr lang="en-US" b="0" i="0" u="none" dirty="0">
                <a:solidFill>
                  <a:srgbClr val="515253"/>
                </a:solidFill>
                <a:effectLst/>
                <a:latin typeface="Helvetica Neue"/>
              </a:rPr>
              <a:t>yet in some way concerned) to bear with the consequences of what we do, or fail</a:t>
            </a:r>
          </a:p>
          <a:p>
            <a:pPr marL="0" indent="0" algn="just">
              <a:buFont typeface="Arial" panose="020B0604020202020204" pitchFamily="34" charset="0"/>
              <a:buNone/>
            </a:pPr>
            <a:r>
              <a:rPr lang="en-US" b="0" i="0" u="none" dirty="0">
                <a:solidFill>
                  <a:srgbClr val="515253"/>
                </a:solidFill>
                <a:effectLst/>
                <a:latin typeface="Helvetica Neue"/>
              </a:rPr>
              <a:t>to do, about the situation in question.</a:t>
            </a:r>
          </a:p>
          <a:p>
            <a:pPr marL="0" indent="0" algn="just">
              <a:buFont typeface="Arial" panose="020B0604020202020204" pitchFamily="34" charset="0"/>
              <a:buNone/>
            </a:pPr>
            <a:r>
              <a:rPr lang="en-US" b="0" i="0" u="none" dirty="0">
                <a:solidFill>
                  <a:srgbClr val="515253"/>
                </a:solidFill>
                <a:effectLst/>
                <a:latin typeface="Helvetica Neue"/>
              </a:rPr>
              <a:t>In CSH, these four dimensions of problems or problem situations are called sources</a:t>
            </a:r>
          </a:p>
          <a:p>
            <a:pPr marL="0" indent="0" algn="just">
              <a:buFont typeface="Arial" panose="020B0604020202020204" pitchFamily="34" charset="0"/>
              <a:buNone/>
            </a:pPr>
            <a:r>
              <a:rPr lang="en-US" b="0" i="0" u="none" dirty="0">
                <a:solidFill>
                  <a:srgbClr val="515253"/>
                </a:solidFill>
                <a:effectLst/>
                <a:latin typeface="Helvetica Neue"/>
              </a:rPr>
              <a:t>of motivation, of control, of knowledge and of legitimacy, respectively (see column</a:t>
            </a:r>
          </a:p>
          <a:p>
            <a:pPr marL="0" indent="0" algn="just">
              <a:buFont typeface="Arial" panose="020B0604020202020204" pitchFamily="34" charset="0"/>
              <a:buNone/>
            </a:pPr>
            <a:r>
              <a:rPr lang="en-US" b="0" i="0" u="none" dirty="0">
                <a:solidFill>
                  <a:srgbClr val="515253"/>
                </a:solidFill>
                <a:effectLst/>
                <a:latin typeface="Helvetica Neue"/>
              </a:rPr>
              <a:t>‘sources of influence’ in Table 6.1). In sum, the 12 questions prompt an understanding</a:t>
            </a:r>
          </a:p>
          <a:p>
            <a:pPr marL="0" indent="0" algn="just">
              <a:buFont typeface="Arial" panose="020B0604020202020204" pitchFamily="34" charset="0"/>
              <a:buNone/>
            </a:pPr>
            <a:r>
              <a:rPr lang="en-US" b="0" i="0" u="none" dirty="0">
                <a:solidFill>
                  <a:srgbClr val="515253"/>
                </a:solidFill>
                <a:effectLst/>
                <a:latin typeface="Helvetica Neue"/>
              </a:rPr>
              <a:t>of the ‘bigger picture’.</a:t>
            </a:r>
          </a:p>
        </p:txBody>
      </p:sp>
      <p:sp>
        <p:nvSpPr>
          <p:cNvPr id="4" name="Slide Number Placeholder 3"/>
          <p:cNvSpPr>
            <a:spLocks noGrp="1"/>
          </p:cNvSpPr>
          <p:nvPr>
            <p:ph type="sldNum" sz="quarter" idx="5"/>
          </p:nvPr>
        </p:nvSpPr>
        <p:spPr/>
        <p:txBody>
          <a:bodyPr/>
          <a:lstStyle/>
          <a:p>
            <a:fld id="{DA63BEDF-DF83-45B6-B1E3-C6E354915708}" type="slidenum">
              <a:rPr lang="en-ZA" smtClean="0"/>
              <a:pPr/>
              <a:t>12</a:t>
            </a:fld>
            <a:endParaRPr lang="en-ZA"/>
          </a:p>
        </p:txBody>
      </p:sp>
    </p:spTree>
    <p:extLst>
      <p:ext uri="{BB962C8B-B14F-4D97-AF65-F5344CB8AC3E}">
        <p14:creationId xmlns:p14="http://schemas.microsoft.com/office/powerpoint/2010/main" val="874005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1200" b="0" i="0" u="none" strike="noStrike" baseline="0" dirty="0">
                <a:solidFill>
                  <a:srgbClr val="000000"/>
                </a:solidFill>
                <a:latin typeface="JvwqtqKfxnlhTimesLTStd-Roman"/>
              </a:rPr>
              <a:t>relevance, justification and ethical defensibility. </a:t>
            </a:r>
            <a:endParaRPr lang="en-ZA"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13</a:t>
            </a:fld>
            <a:endParaRPr lang="en-ZA"/>
          </a:p>
        </p:txBody>
      </p:sp>
    </p:spTree>
    <p:extLst>
      <p:ext uri="{BB962C8B-B14F-4D97-AF65-F5344CB8AC3E}">
        <p14:creationId xmlns:p14="http://schemas.microsoft.com/office/powerpoint/2010/main" val="2230068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ZA"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14</a:t>
            </a:fld>
            <a:endParaRPr lang="en-ZA"/>
          </a:p>
        </p:txBody>
      </p:sp>
    </p:spTree>
    <p:extLst>
      <p:ext uri="{BB962C8B-B14F-4D97-AF65-F5344CB8AC3E}">
        <p14:creationId xmlns:p14="http://schemas.microsoft.com/office/powerpoint/2010/main" val="1862038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ZA"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15</a:t>
            </a:fld>
            <a:endParaRPr lang="en-ZA"/>
          </a:p>
        </p:txBody>
      </p:sp>
    </p:spTree>
    <p:extLst>
      <p:ext uri="{BB962C8B-B14F-4D97-AF65-F5344CB8AC3E}">
        <p14:creationId xmlns:p14="http://schemas.microsoft.com/office/powerpoint/2010/main" val="2228420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ZA"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16</a:t>
            </a:fld>
            <a:endParaRPr lang="en-ZA"/>
          </a:p>
        </p:txBody>
      </p:sp>
    </p:spTree>
    <p:extLst>
      <p:ext uri="{BB962C8B-B14F-4D97-AF65-F5344CB8AC3E}">
        <p14:creationId xmlns:p14="http://schemas.microsoft.com/office/powerpoint/2010/main" val="2469720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i="1" u="sng" dirty="0">
                <a:solidFill>
                  <a:srgbClr val="515253"/>
                </a:solidFill>
                <a:effectLst/>
                <a:latin typeface="Helvetica Neue"/>
              </a:rPr>
              <a:t>Boundary Questions: </a:t>
            </a:r>
          </a:p>
          <a:p>
            <a:pPr marL="171450" indent="-171450" algn="just">
              <a:buFont typeface="Arial" panose="020B0604020202020204" pitchFamily="34" charset="0"/>
              <a:buChar char="•"/>
            </a:pPr>
            <a:r>
              <a:rPr lang="en-US" b="0" i="0" u="none" dirty="0">
                <a:solidFill>
                  <a:srgbClr val="515253"/>
                </a:solidFill>
                <a:effectLst/>
                <a:latin typeface="Helvetica Neue"/>
              </a:rPr>
              <a:t>The boundary questions try to make sense of a situation by making explicit the boundaries that circumscribe our understanding. </a:t>
            </a:r>
          </a:p>
          <a:p>
            <a:pPr marL="171450" indent="-171450" algn="just">
              <a:buFont typeface="Arial" panose="020B0604020202020204" pitchFamily="34" charset="0"/>
              <a:buChar char="•"/>
            </a:pPr>
            <a:r>
              <a:rPr lang="en-US" b="0" i="0" u="none" dirty="0">
                <a:solidFill>
                  <a:srgbClr val="515253"/>
                </a:solidFill>
                <a:effectLst/>
                <a:latin typeface="Helvetica Neue"/>
              </a:rPr>
              <a:t>Such boundaries inform all our thinking about situations and systems; they constitute what in CSH we call our </a:t>
            </a:r>
            <a:r>
              <a:rPr lang="en-US" b="1" i="1" u="sng" dirty="0">
                <a:solidFill>
                  <a:srgbClr val="515253"/>
                </a:solidFill>
                <a:effectLst/>
                <a:latin typeface="Helvetica Neue"/>
              </a:rPr>
              <a:t>‘reference</a:t>
            </a:r>
          </a:p>
          <a:p>
            <a:pPr marL="0" indent="0" algn="just">
              <a:buFont typeface="Arial" panose="020B0604020202020204" pitchFamily="34" charset="0"/>
              <a:buNone/>
            </a:pPr>
            <a:r>
              <a:rPr lang="en-US" b="1" i="1" u="sng" dirty="0">
                <a:solidFill>
                  <a:srgbClr val="515253"/>
                </a:solidFill>
                <a:effectLst/>
                <a:latin typeface="Helvetica Neue"/>
              </a:rPr>
              <a:t>systems’</a:t>
            </a:r>
            <a:r>
              <a:rPr lang="en-US" b="0" i="0" u="none" dirty="0">
                <a:solidFill>
                  <a:srgbClr val="515253"/>
                </a:solidFill>
                <a:effectLst/>
                <a:latin typeface="Helvetica Neue"/>
              </a:rPr>
              <a:t> (a concept to be introduced a little later). </a:t>
            </a:r>
          </a:p>
          <a:p>
            <a:pPr marL="0" indent="0" algn="just">
              <a:buFont typeface="Arial" panose="020B0604020202020204" pitchFamily="34" charset="0"/>
              <a:buNone/>
            </a:pPr>
            <a:r>
              <a:rPr lang="en-US" b="0" i="0" u="none" dirty="0">
                <a:solidFill>
                  <a:srgbClr val="515253"/>
                </a:solidFill>
                <a:effectLst/>
                <a:latin typeface="Helvetica Neue"/>
              </a:rPr>
              <a:t>Broadly speaking, the boundary questions may be understood to cultivate a more holistic awareness of situations with regard to these wide-ranging issues:</a:t>
            </a:r>
          </a:p>
          <a:p>
            <a:pPr marL="0" indent="0" algn="just">
              <a:buFont typeface="Arial" panose="020B0604020202020204" pitchFamily="34" charset="0"/>
              <a:buNone/>
            </a:pPr>
            <a:r>
              <a:rPr lang="en-US" b="0" i="0" u="none" dirty="0">
                <a:solidFill>
                  <a:srgbClr val="515253"/>
                </a:solidFill>
                <a:effectLst/>
                <a:latin typeface="Helvetica Neue"/>
              </a:rPr>
              <a:t>–– Values and motivations built into our views of situations and efforts to ‘improve’</a:t>
            </a:r>
          </a:p>
          <a:p>
            <a:pPr marL="0" indent="0" algn="just">
              <a:buFont typeface="Arial" panose="020B0604020202020204" pitchFamily="34" charset="0"/>
              <a:buNone/>
            </a:pPr>
            <a:r>
              <a:rPr lang="en-US" b="0" i="0" u="none" dirty="0">
                <a:solidFill>
                  <a:srgbClr val="515253"/>
                </a:solidFill>
                <a:effectLst/>
                <a:latin typeface="Helvetica Neue"/>
              </a:rPr>
              <a:t>them</a:t>
            </a:r>
          </a:p>
          <a:p>
            <a:pPr marL="0" indent="0" algn="just">
              <a:buFont typeface="Arial" panose="020B0604020202020204" pitchFamily="34" charset="0"/>
              <a:buNone/>
            </a:pPr>
            <a:r>
              <a:rPr lang="en-US" b="0" i="0" u="none" dirty="0">
                <a:solidFill>
                  <a:srgbClr val="515253"/>
                </a:solidFill>
                <a:effectLst/>
                <a:latin typeface="Helvetica Neue"/>
              </a:rPr>
              <a:t>–– Power structures influencing what is considered a ‘problem’ and what may be</a:t>
            </a:r>
          </a:p>
          <a:p>
            <a:pPr marL="0" indent="0" algn="just">
              <a:buFont typeface="Arial" panose="020B0604020202020204" pitchFamily="34" charset="0"/>
              <a:buNone/>
            </a:pPr>
            <a:r>
              <a:rPr lang="en-US" b="0" i="0" u="none" dirty="0">
                <a:solidFill>
                  <a:srgbClr val="515253"/>
                </a:solidFill>
                <a:effectLst/>
                <a:latin typeface="Helvetica Neue"/>
              </a:rPr>
              <a:t>done about it</a:t>
            </a:r>
          </a:p>
          <a:p>
            <a:pPr marL="0" indent="0" algn="just">
              <a:buFont typeface="Arial" panose="020B0604020202020204" pitchFamily="34" charset="0"/>
              <a:buNone/>
            </a:pPr>
            <a:r>
              <a:rPr lang="en-US" b="0" i="0" u="none" dirty="0">
                <a:solidFill>
                  <a:srgbClr val="515253"/>
                </a:solidFill>
                <a:effectLst/>
                <a:latin typeface="Helvetica Neue"/>
              </a:rPr>
              <a:t>–– The knowledge basis defining what counts as relevant ‘information’, including</a:t>
            </a:r>
          </a:p>
          <a:p>
            <a:pPr marL="0" indent="0" algn="just">
              <a:buFont typeface="Arial" panose="020B0604020202020204" pitchFamily="34" charset="0"/>
              <a:buNone/>
            </a:pPr>
            <a:r>
              <a:rPr lang="en-US" b="0" i="0" u="none" dirty="0">
                <a:solidFill>
                  <a:srgbClr val="515253"/>
                </a:solidFill>
                <a:effectLst/>
                <a:latin typeface="Helvetica Neue"/>
              </a:rPr>
              <a:t>experience and skills; and</a:t>
            </a:r>
          </a:p>
          <a:p>
            <a:pPr marL="0" indent="0" algn="just">
              <a:buFont typeface="Arial" panose="020B0604020202020204" pitchFamily="34" charset="0"/>
              <a:buNone/>
            </a:pPr>
            <a:r>
              <a:rPr lang="en-US" b="0" i="0" u="none" dirty="0">
                <a:solidFill>
                  <a:srgbClr val="515253"/>
                </a:solidFill>
                <a:effectLst/>
                <a:latin typeface="Helvetica Neue"/>
              </a:rPr>
              <a:t>–– The moral basis on which we expect ‘third parties’ (i.e., stakeholders not involved</a:t>
            </a:r>
          </a:p>
          <a:p>
            <a:pPr marL="0" indent="0" algn="just">
              <a:buFont typeface="Arial" panose="020B0604020202020204" pitchFamily="34" charset="0"/>
              <a:buNone/>
            </a:pPr>
            <a:r>
              <a:rPr lang="en-US" b="0" i="0" u="none" dirty="0">
                <a:solidFill>
                  <a:srgbClr val="515253"/>
                </a:solidFill>
                <a:effectLst/>
                <a:latin typeface="Helvetica Neue"/>
              </a:rPr>
              <a:t>yet in some way concerned) to bear with the consequences of what we do, or fail</a:t>
            </a:r>
          </a:p>
          <a:p>
            <a:pPr marL="0" indent="0" algn="just">
              <a:buFont typeface="Arial" panose="020B0604020202020204" pitchFamily="34" charset="0"/>
              <a:buNone/>
            </a:pPr>
            <a:r>
              <a:rPr lang="en-US" b="0" i="0" u="none" dirty="0">
                <a:solidFill>
                  <a:srgbClr val="515253"/>
                </a:solidFill>
                <a:effectLst/>
                <a:latin typeface="Helvetica Neue"/>
              </a:rPr>
              <a:t>to do, about the situation in question.</a:t>
            </a:r>
          </a:p>
          <a:p>
            <a:pPr marL="0" indent="0" algn="just">
              <a:buFont typeface="Arial" panose="020B0604020202020204" pitchFamily="34" charset="0"/>
              <a:buNone/>
            </a:pPr>
            <a:r>
              <a:rPr lang="en-US" b="0" i="0" u="none" dirty="0">
                <a:solidFill>
                  <a:srgbClr val="515253"/>
                </a:solidFill>
                <a:effectLst/>
                <a:latin typeface="Helvetica Neue"/>
              </a:rPr>
              <a:t>In CSH, these four dimensions of problems or problem situations are called sources</a:t>
            </a:r>
          </a:p>
          <a:p>
            <a:pPr marL="0" indent="0" algn="just">
              <a:buFont typeface="Arial" panose="020B0604020202020204" pitchFamily="34" charset="0"/>
              <a:buNone/>
            </a:pPr>
            <a:r>
              <a:rPr lang="en-US" b="0" i="0" u="none" dirty="0">
                <a:solidFill>
                  <a:srgbClr val="515253"/>
                </a:solidFill>
                <a:effectLst/>
                <a:latin typeface="Helvetica Neue"/>
              </a:rPr>
              <a:t>of motivation, of control, of knowledge and of legitimacy, respectively (see column</a:t>
            </a:r>
          </a:p>
          <a:p>
            <a:pPr marL="0" indent="0" algn="just">
              <a:buFont typeface="Arial" panose="020B0604020202020204" pitchFamily="34" charset="0"/>
              <a:buNone/>
            </a:pPr>
            <a:r>
              <a:rPr lang="en-US" b="0" i="0" u="none" dirty="0">
                <a:solidFill>
                  <a:srgbClr val="515253"/>
                </a:solidFill>
                <a:effectLst/>
                <a:latin typeface="Helvetica Neue"/>
              </a:rPr>
              <a:t>‘sources of influence’ in Table 6.1). In sum, the 12 questions prompt an understanding</a:t>
            </a:r>
          </a:p>
          <a:p>
            <a:pPr marL="0" indent="0" algn="just">
              <a:buFont typeface="Arial" panose="020B0604020202020204" pitchFamily="34" charset="0"/>
              <a:buNone/>
            </a:pPr>
            <a:r>
              <a:rPr lang="en-US" b="0" i="0" u="none" dirty="0">
                <a:solidFill>
                  <a:srgbClr val="515253"/>
                </a:solidFill>
                <a:effectLst/>
                <a:latin typeface="Helvetica Neue"/>
              </a:rPr>
              <a:t>of the ‘bigger picture’.</a:t>
            </a:r>
          </a:p>
        </p:txBody>
      </p:sp>
      <p:sp>
        <p:nvSpPr>
          <p:cNvPr id="4" name="Slide Number Placeholder 3"/>
          <p:cNvSpPr>
            <a:spLocks noGrp="1"/>
          </p:cNvSpPr>
          <p:nvPr>
            <p:ph type="sldNum" sz="quarter" idx="5"/>
          </p:nvPr>
        </p:nvSpPr>
        <p:spPr/>
        <p:txBody>
          <a:bodyPr/>
          <a:lstStyle/>
          <a:p>
            <a:fld id="{DA63BEDF-DF83-45B6-B1E3-C6E354915708}" type="slidenum">
              <a:rPr lang="en-ZA" smtClean="0"/>
              <a:pPr/>
              <a:t>17</a:t>
            </a:fld>
            <a:endParaRPr lang="en-ZA"/>
          </a:p>
        </p:txBody>
      </p:sp>
    </p:spTree>
    <p:extLst>
      <p:ext uri="{BB962C8B-B14F-4D97-AF65-F5344CB8AC3E}">
        <p14:creationId xmlns:p14="http://schemas.microsoft.com/office/powerpoint/2010/main" val="2941791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b="0" u="none" dirty="0"/>
              <a:t>Since each of these system elements will need to perform functions allocated to it so that it can contribute to the systems mission, we can consider the system to be a hierarchical composition of system elements. </a:t>
            </a:r>
          </a:p>
          <a:p>
            <a:pPr marL="171450" indent="-171450" algn="just">
              <a:buFont typeface="Arial" panose="020B0604020202020204" pitchFamily="34" charset="0"/>
              <a:buChar char="•"/>
            </a:pPr>
            <a:r>
              <a:rPr lang="en-US" b="0" u="none" dirty="0"/>
              <a:t>Logical (or Functional) (It is about the WHAT)– What the system will do, how well it will do it, and how it will be tested, under what conditions it will perform, and what other systems will be involved with its operation.</a:t>
            </a:r>
          </a:p>
          <a:p>
            <a:pPr marL="171450" indent="-171450" algn="just">
              <a:buFont typeface="Arial" panose="020B0604020202020204" pitchFamily="34" charset="0"/>
              <a:buChar char="•"/>
            </a:pPr>
            <a:r>
              <a:rPr lang="en-US" b="0" u="none" dirty="0"/>
              <a:t>Physical (It is about the HOW)– what the system elements are, how they look, and how they are to be manufactured, integrated, and tested. </a:t>
            </a:r>
          </a:p>
          <a:p>
            <a:pPr marL="171450" indent="-171450" algn="just">
              <a:buFont typeface="Arial" panose="020B0604020202020204" pitchFamily="34" charset="0"/>
              <a:buChar char="•"/>
            </a:pPr>
            <a:r>
              <a:rPr lang="en-US" b="0" u="none" dirty="0"/>
              <a:t>Both the logical and physical descriptions of a system comprise a series of statements called requirements.</a:t>
            </a:r>
          </a:p>
          <a:p>
            <a:pPr marL="171450" indent="-171450" algn="just">
              <a:buFont typeface="Arial" panose="020B0604020202020204" pitchFamily="34" charset="0"/>
              <a:buChar char="•"/>
            </a:pPr>
            <a:r>
              <a:rPr lang="en-US" b="0" u="none" dirty="0"/>
              <a:t>The two descriptions are valid independent descriptions of a system:</a:t>
            </a:r>
          </a:p>
          <a:p>
            <a:pPr marL="628650" lvl="1" indent="-171450" algn="just">
              <a:buFont typeface="Arial" panose="020B0604020202020204" pitchFamily="34" charset="0"/>
              <a:buChar char="•"/>
            </a:pPr>
            <a:r>
              <a:rPr lang="en-US" b="0" u="none" dirty="0"/>
              <a:t>We develop the logical description first.</a:t>
            </a:r>
          </a:p>
          <a:p>
            <a:pPr marL="628650" lvl="1" indent="-171450" algn="just">
              <a:buFont typeface="Arial" panose="020B0604020202020204" pitchFamily="34" charset="0"/>
              <a:buChar char="•"/>
            </a:pPr>
            <a:r>
              <a:rPr lang="en-US" b="0" u="none" dirty="0"/>
              <a:t>How we implement current physical systems should not colour unnecessarily the way in which we might describe future systems.</a:t>
            </a:r>
          </a:p>
          <a:p>
            <a:pPr marL="628650" lvl="1" indent="-171450" algn="just">
              <a:buFont typeface="Arial" panose="020B0604020202020204" pitchFamily="34" charset="0"/>
              <a:buChar char="•"/>
            </a:pPr>
            <a:r>
              <a:rPr lang="en-US" b="0" u="none" dirty="0"/>
              <a:t>A logical description is ideally suited to the interface between systems engineering and the business case.</a:t>
            </a:r>
          </a:p>
          <a:p>
            <a:pPr marL="628650" lvl="1" indent="-171450" algn="just">
              <a:buFont typeface="Arial" panose="020B0604020202020204" pitchFamily="34" charset="0"/>
              <a:buChar char="•"/>
            </a:pPr>
            <a:r>
              <a:rPr lang="en-US" b="0" u="none" dirty="0"/>
              <a:t>The logical description changes slowly; the physical description changes mush faster. E.g. the combustion engine system has not changed much over the centuries, but how it has been implemented in cars using various technologies has been changing.</a:t>
            </a:r>
          </a:p>
          <a:p>
            <a:pPr marL="171450" lvl="0" indent="-171450" algn="just">
              <a:buFont typeface="Arial" panose="020B0604020202020204" pitchFamily="34" charset="0"/>
              <a:buChar char="•"/>
            </a:pPr>
            <a:r>
              <a:rPr lang="en-US" b="0" u="none" dirty="0"/>
              <a:t>In the development of a system, therefore, there are at least two architectural views: a system logical architecture, and a system physical architecture.</a:t>
            </a:r>
          </a:p>
          <a:p>
            <a:pPr marL="171450" lvl="0" indent="-171450" algn="just">
              <a:buFont typeface="Arial" panose="020B0604020202020204" pitchFamily="34" charset="0"/>
              <a:buChar char="•"/>
            </a:pPr>
            <a:r>
              <a:rPr lang="en-US" b="0" u="none" dirty="0"/>
              <a:t>These two descriptions must be related.</a:t>
            </a:r>
          </a:p>
          <a:p>
            <a:pPr marL="171450" lvl="0" indent="-171450" algn="just">
              <a:buFont typeface="Arial" panose="020B0604020202020204" pitchFamily="34" charset="0"/>
              <a:buChar char="•"/>
            </a:pPr>
            <a:r>
              <a:rPr lang="en-US" b="0" u="none" dirty="0"/>
              <a:t>The logical architecture is outlined in the requirements breakdown structure (RBS), while the physical architecture as represented by the configuration items contained in the work breakdown structure (WBS).</a:t>
            </a:r>
          </a:p>
        </p:txBody>
      </p:sp>
      <p:sp>
        <p:nvSpPr>
          <p:cNvPr id="4" name="Slide Number Placeholder 3"/>
          <p:cNvSpPr>
            <a:spLocks noGrp="1"/>
          </p:cNvSpPr>
          <p:nvPr>
            <p:ph type="sldNum" sz="quarter" idx="5"/>
          </p:nvPr>
        </p:nvSpPr>
        <p:spPr/>
        <p:txBody>
          <a:bodyPr/>
          <a:lstStyle/>
          <a:p>
            <a:fld id="{DA63BEDF-DF83-45B6-B1E3-C6E354915708}" type="slidenum">
              <a:rPr lang="en-ZA" smtClean="0"/>
              <a:pPr/>
              <a:t>18</a:t>
            </a:fld>
            <a:endParaRPr lang="en-ZA"/>
          </a:p>
        </p:txBody>
      </p:sp>
    </p:spTree>
    <p:extLst>
      <p:ext uri="{BB962C8B-B14F-4D97-AF65-F5344CB8AC3E}">
        <p14:creationId xmlns:p14="http://schemas.microsoft.com/office/powerpoint/2010/main" val="11214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ZA" b="0" i="0" u="none"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1</a:t>
            </a:fld>
            <a:endParaRPr lang="en-ZA"/>
          </a:p>
        </p:txBody>
      </p:sp>
    </p:spTree>
    <p:extLst>
      <p:ext uri="{BB962C8B-B14F-4D97-AF65-F5344CB8AC3E}">
        <p14:creationId xmlns:p14="http://schemas.microsoft.com/office/powerpoint/2010/main" val="2724908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u="none" dirty="0"/>
              <a:t>Needs and requirements exist at a number of levels.</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u="none" dirty="0"/>
              <a:t>As illustrated here, </a:t>
            </a:r>
            <a:r>
              <a:rPr lang="en-US" b="1" i="1" u="sng" dirty="0"/>
              <a:t>requirements engineering</a:t>
            </a:r>
            <a:r>
              <a:rPr lang="en-US" b="0" u="none" dirty="0"/>
              <a:t> is the formal process through which we move from the enterprise strategies to the system requirements, first by formally translating the business requirements into stakeholder requirements and then the stakeholder requirements into system requirements. </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u="none" dirty="0"/>
              <a:t>There is an enterprise view (in which enterprise leadership sets the </a:t>
            </a:r>
            <a:r>
              <a:rPr lang="en-US" b="1" i="1" u="sng" dirty="0"/>
              <a:t>enterprise strategies and concepts of operations</a:t>
            </a:r>
            <a:r>
              <a:rPr lang="en-US" b="0" u="none" dirty="0"/>
              <a:t>) or </a:t>
            </a:r>
            <a:r>
              <a:rPr lang="en-US" b="0" u="none" dirty="0" err="1"/>
              <a:t>ConOps</a:t>
            </a:r>
            <a:r>
              <a:rPr lang="en-US" b="0" u="none" dirty="0"/>
              <a:t> - A Concept of Operations (CONOPS) is a user-oriented document that "describes systems characteristics for a proposed system from a user's perspective.; </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u="none" dirty="0"/>
              <a:t>A business management view (in which business management derive </a:t>
            </a:r>
            <a:r>
              <a:rPr lang="en-US" b="1" i="1" u="none" dirty="0"/>
              <a:t>business needs and constraints </a:t>
            </a:r>
            <a:r>
              <a:rPr lang="en-US" b="0" u="none" dirty="0"/>
              <a:t>as well as </a:t>
            </a:r>
            <a:r>
              <a:rPr lang="en-US" b="1" i="1" u="none" dirty="0"/>
              <a:t>formalize their requirements</a:t>
            </a:r>
            <a:r>
              <a:rPr lang="en-US" b="0" u="none" dirty="0"/>
              <a:t>); </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u="none" dirty="0"/>
              <a:t>A business operations view (in which </a:t>
            </a:r>
            <a:r>
              <a:rPr lang="en-US" b="1" i="1" u="sng" dirty="0"/>
              <a:t>stakeholders define their needs and requirements</a:t>
            </a:r>
            <a:r>
              <a:rPr lang="en-US" b="0" u="none" dirty="0"/>
              <a:t>);</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u="none" dirty="0"/>
              <a:t>A systems view (in which the system is defined in </a:t>
            </a:r>
            <a:r>
              <a:rPr lang="en-US" b="1" i="1" u="none" dirty="0"/>
              <a:t>logical and physical views</a:t>
            </a:r>
            <a:r>
              <a:rPr lang="en-US" b="0" u="none" dirty="0"/>
              <a:t>). </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u="none" dirty="0"/>
              <a:t>Subsequently, of course, there are the views at the lower-level of the subsystem and other system elements. </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u="none" dirty="0"/>
              <a:t>As illustrated here, the </a:t>
            </a:r>
            <a:r>
              <a:rPr lang="en-US" b="1" i="1" u="sng" dirty="0"/>
              <a:t>enterprise, business management, and business operations </a:t>
            </a:r>
            <a:r>
              <a:rPr lang="en-US" b="0" u="none" dirty="0"/>
              <a:t>views are in the </a:t>
            </a:r>
            <a:r>
              <a:rPr lang="en-US" b="1" i="1" u="sng" dirty="0"/>
              <a:t>problem domain</a:t>
            </a:r>
            <a:r>
              <a:rPr lang="en-US" b="0" u="none" dirty="0"/>
              <a:t>;</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u="none" dirty="0"/>
              <a:t>The </a:t>
            </a:r>
            <a:r>
              <a:rPr lang="en-US" b="1" i="1" u="sng" dirty="0"/>
              <a:t>system and subsystem </a:t>
            </a:r>
            <a:r>
              <a:rPr lang="en-US" b="0" u="none" dirty="0"/>
              <a:t>(and lower) views are in the </a:t>
            </a:r>
            <a:r>
              <a:rPr lang="en-US" b="1" i="1" u="sng" dirty="0"/>
              <a:t>solution domain</a:t>
            </a:r>
            <a:r>
              <a:rPr lang="en-US" b="0" u="none" dirty="0"/>
              <a:t>.</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u="none" dirty="0"/>
              <a:t>The </a:t>
            </a:r>
            <a:r>
              <a:rPr lang="en-US" b="1" i="1" u="sng" dirty="0"/>
              <a:t>problem domain </a:t>
            </a:r>
            <a:r>
              <a:rPr lang="en-US" b="0" u="none" dirty="0"/>
              <a:t>is generally considered to be the responsibility of those who have </a:t>
            </a:r>
            <a:r>
              <a:rPr lang="en-US" b="1" i="1" u="sng" dirty="0"/>
              <a:t>ownership of the problem </a:t>
            </a:r>
            <a:r>
              <a:rPr lang="en-US" b="0" u="none" dirty="0"/>
              <a:t>to be solved, so the descriptions of the system are predominantly in the language of the customer’s business management and business operations, </a:t>
            </a:r>
            <a:r>
              <a:rPr lang="en-US" b="1" i="1" u="sng" dirty="0"/>
              <a:t>focusing on what the system needs to be able to do, how well it should be done, and why— these descriptions are called logical (or often functional) descriptions</a:t>
            </a:r>
            <a:r>
              <a:rPr lang="en-US" b="0" u="none" dirty="0"/>
              <a:t>. </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u="none" dirty="0"/>
              <a:t>On the other hand, the </a:t>
            </a:r>
            <a:r>
              <a:rPr lang="en-US" b="1" i="1" u="sng" dirty="0"/>
              <a:t>solution domain </a:t>
            </a:r>
            <a:r>
              <a:rPr lang="en-US" b="0" u="none" dirty="0"/>
              <a:t>is generally considered to be the responsibility of those implementing the solution, so the </a:t>
            </a:r>
            <a:r>
              <a:rPr lang="en-US" b="1" i="1" u="sng" dirty="0"/>
              <a:t>descriptions of the system in that domain are predominantly in engineering and physical terms</a:t>
            </a:r>
            <a:r>
              <a:rPr lang="en-US" b="0" u="none" dirty="0"/>
              <a:t>, focusing on how the problem is to be solved—that is, how it will look once it has been implemented. </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u="none" dirty="0"/>
              <a:t>These latter descriptions are called </a:t>
            </a:r>
            <a:r>
              <a:rPr lang="en-US" b="1" i="1" u="sng" dirty="0"/>
              <a:t>physical descriptions</a:t>
            </a:r>
            <a:r>
              <a:rPr lang="en-US" b="0" u="none" dirty="0"/>
              <a:t>.</a:t>
            </a:r>
          </a:p>
        </p:txBody>
      </p:sp>
      <p:sp>
        <p:nvSpPr>
          <p:cNvPr id="4" name="Slide Number Placeholder 3"/>
          <p:cNvSpPr>
            <a:spLocks noGrp="1"/>
          </p:cNvSpPr>
          <p:nvPr>
            <p:ph type="sldNum" sz="quarter" idx="5"/>
          </p:nvPr>
        </p:nvSpPr>
        <p:spPr/>
        <p:txBody>
          <a:bodyPr/>
          <a:lstStyle/>
          <a:p>
            <a:fld id="{DA63BEDF-DF83-45B6-B1E3-C6E354915708}" type="slidenum">
              <a:rPr lang="en-ZA" smtClean="0"/>
              <a:pPr/>
              <a:t>19</a:t>
            </a:fld>
            <a:endParaRPr lang="en-ZA"/>
          </a:p>
        </p:txBody>
      </p:sp>
    </p:spTree>
    <p:extLst>
      <p:ext uri="{BB962C8B-B14F-4D97-AF65-F5344CB8AC3E}">
        <p14:creationId xmlns:p14="http://schemas.microsoft.com/office/powerpoint/2010/main" val="2212670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ZA" sz="1800" b="1" i="1" dirty="0">
                <a:effectLst/>
                <a:latin typeface="Calibri" panose="020F0502020204030204" pitchFamily="34" charset="0"/>
                <a:ea typeface="Calibri" panose="020F0502020204030204" pitchFamily="34" charset="0"/>
                <a:cs typeface="Times New Roman" panose="02020603050405020304" pitchFamily="18" charset="0"/>
              </a:rPr>
              <a:t>Conceptual Background: Retroductive Reasoning</a:t>
            </a:r>
            <a:r>
              <a:rPr lang="en-ZA" sz="1800" dirty="0">
                <a:effectLst/>
                <a:latin typeface="Calibri" panose="020F0502020204030204" pitchFamily="34" charset="0"/>
                <a:ea typeface="Calibri" panose="020F0502020204030204" pitchFamily="34" charset="0"/>
                <a:cs typeface="Times New Roman" panose="02020603050405020304" pitchFamily="18" charset="0"/>
              </a:rPr>
              <a:t>: I am concerned, as a researcher and teacher, about the ethical concerns being raised in our society as well. As a researcher and teacher, we know that we generate knowledge through the practice of science, i.e., research. Students are always at the forefront of generating knowledge for science and practice. And, the mandatory pressure that come from the programmes they are pursuing sometimes weakens their moral compass to engage in acts of plagiarism, whether they are aware or not. Ethics in research and writing is also glossed over in most research texts, thus most research pursued by students may end up being unoriginal, which hampers the proper growth of its science, but also practices. The early claim being made is that ethics is at the heart of originality in research, thus what drives real scientific discoveries are anchored on ethics. In research and writing, ethics in research practice is therefore the anchor for novelty, importance, timeliness of a research contribution, the reason why you are doing research in the first place.</a:t>
            </a:r>
          </a:p>
          <a:p>
            <a:pPr algn="just">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While novice researchers are faced with such ethical dilemmas related not only to the conduct of research, but also to the process of writing to produce a research output, recent technological developments have availed also ensured that there is a plethora of tools that can play the role of “</a:t>
            </a:r>
            <a:r>
              <a:rPr lang="en-ZA" sz="1800" b="1" i="1" dirty="0">
                <a:effectLst/>
                <a:latin typeface="Calibri" panose="020F0502020204030204" pitchFamily="34" charset="0"/>
                <a:ea typeface="Calibri" panose="020F0502020204030204" pitchFamily="34" charset="0"/>
                <a:cs typeface="Times New Roman" panose="02020603050405020304" pitchFamily="18" charset="0"/>
              </a:rPr>
              <a:t>research assistants</a:t>
            </a:r>
            <a:r>
              <a:rPr lang="en-ZA" sz="1800" dirty="0">
                <a:effectLst/>
                <a:latin typeface="Calibri" panose="020F0502020204030204" pitchFamily="34" charset="0"/>
                <a:ea typeface="Calibri" panose="020F0502020204030204" pitchFamily="34" charset="0"/>
                <a:cs typeface="Times New Roman" panose="02020603050405020304" pitchFamily="18" charset="0"/>
              </a:rPr>
              <a:t>”. These tools, that we will now call “</a:t>
            </a:r>
            <a:r>
              <a:rPr lang="en-ZA" sz="1800" b="1" i="1" dirty="0">
                <a:effectLst/>
                <a:latin typeface="Calibri" panose="020F0502020204030204" pitchFamily="34" charset="0"/>
                <a:ea typeface="Calibri" panose="020F0502020204030204" pitchFamily="34" charset="0"/>
                <a:cs typeface="Times New Roman" panose="02020603050405020304" pitchFamily="18" charset="0"/>
              </a:rPr>
              <a:t>Digital Research Assistants</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r>
              <a:rPr lang="en-ZA" sz="1800" b="1" i="1" u="sng" dirty="0">
                <a:effectLst/>
                <a:latin typeface="Calibri" panose="020F0502020204030204" pitchFamily="34" charset="0"/>
                <a:ea typeface="Calibri" panose="020F0502020204030204" pitchFamily="34" charset="0"/>
                <a:cs typeface="Times New Roman" panose="02020603050405020304" pitchFamily="18" charset="0"/>
              </a:rPr>
              <a:t>DRA</a:t>
            </a:r>
            <a:r>
              <a:rPr lang="en-ZA" sz="1800" dirty="0">
                <a:effectLst/>
                <a:latin typeface="Calibri" panose="020F0502020204030204" pitchFamily="34" charset="0"/>
                <a:ea typeface="Calibri" panose="020F0502020204030204" pitchFamily="34" charset="0"/>
                <a:cs typeface="Times New Roman" panose="02020603050405020304" pitchFamily="18" charset="0"/>
              </a:rPr>
              <a:t>) are any technological tool, that operates outside our mind, but can be used to enhance our cognitive and reasoning abilities. This definition is only relevant, if ethical research is being conducted. The choice of the term “Digital Research Assistants” is deliberate, to communicate the message that researcher does not need to transfer their </a:t>
            </a:r>
            <a:r>
              <a:rPr lang="en-ZA" sz="1800" b="1" i="1" u="sng" dirty="0">
                <a:effectLst/>
                <a:latin typeface="Calibri" panose="020F0502020204030204" pitchFamily="34" charset="0"/>
                <a:ea typeface="Calibri" panose="020F0502020204030204" pitchFamily="34" charset="0"/>
                <a:cs typeface="Times New Roman" panose="02020603050405020304" pitchFamily="18" charset="0"/>
              </a:rPr>
              <a:t>minds</a:t>
            </a:r>
            <a:r>
              <a:rPr lang="en-ZA" sz="1800" dirty="0">
                <a:effectLst/>
                <a:latin typeface="Calibri" panose="020F0502020204030204" pitchFamily="34" charset="0"/>
                <a:ea typeface="Calibri" panose="020F0502020204030204" pitchFamily="34" charset="0"/>
                <a:cs typeface="Times New Roman" panose="02020603050405020304" pitchFamily="18" charset="0"/>
              </a:rPr>
              <a:t> to Artificial Intelligence, can use them as tools to realize the goals of science, which is the pursuit of truth. That if the researcher transfer their mind to the A.I, then creativity and originality, as the true hallmarks of research, is lost and unethical practices subsumes disciplines as plagiarism soars. That, the mind, as the factory of creativity and discovery, if transferred to the A.I is the death knell for the sciences. And if science is the pursuit of truth, then it becomes a threat to humanity and to their way of life. Transferring our minds to A.I is therefore unethical because it gnaws at truth, and spews half-truths, that is still below average performance of human capability. Half-truths, baked in technology does not make them truth, thus their role can only supplement, where more effort means lower overall labour (mind) productivity, when during initial research phases (research proposal writing, piloting, studies, etc), only “guard rails” are required to determine the originality and feasibility of a research idea. For this contribution, we will focus on forms of research where the scientific method, based on deductive reasoning is used. While there maybe minor differences in the use of DRAs, the inductive mode of reasoning may involve other nuances related to theory building that is not covered in this contribution. In this paper, we will outline, from the very beginning of a scientific endeavour, how to write a “fresh” research proposal, that can pass the criteria of ethical considerations required by institutions. After presenting the logic of reasoning in scientific research, i.e., that all research, and its writing is influenced by certain scientific logics that are embedded in the modes of reasoning. Therefore, we need to sharpen our modes of reasoning by employing A.I. tools to practice research more efficiently. Efficient practice of research, through the entire scientific method, can be enhanced using A.I tools, ethically. Resonating with a Critical Realist approach to science, the perspective adopted here is that the practice of research is confronted with an ethical dilemma, whether to embrace A.I, or fight it. Embracing A.I, in the manner envisaged in this paper, but only as Digital Research Assistants. This perspective is counter to the common thinking that A.I is designed to mimic the human brain, but rather that their current designs can allow human beings to mimic their true minds, through scientific writing, with the DRAs role being to enhance the efficiency of the practice of research. </a:t>
            </a:r>
          </a:p>
          <a:p>
            <a:pPr algn="just">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contribution is also relevant in the context of applied disciplines such as in business research, information systems research, and disciplines that embrace design thinking. We align with Herbert Simon, who in his book, “</a:t>
            </a:r>
            <a:r>
              <a:rPr lang="en-ZA" sz="1800" b="1" i="1" dirty="0">
                <a:effectLst/>
                <a:latin typeface="Calibri" panose="020F0502020204030204" pitchFamily="34" charset="0"/>
                <a:ea typeface="Calibri" panose="020F0502020204030204" pitchFamily="34" charset="0"/>
                <a:cs typeface="Times New Roman" panose="02020603050405020304" pitchFamily="18" charset="0"/>
              </a:rPr>
              <a:t>The Sciences of the Artificial</a:t>
            </a:r>
            <a:r>
              <a:rPr lang="en-ZA" sz="1800" dirty="0">
                <a:effectLst/>
                <a:latin typeface="Calibri" panose="020F0502020204030204" pitchFamily="34" charset="0"/>
                <a:ea typeface="Calibri" panose="020F0502020204030204" pitchFamily="34" charset="0"/>
                <a:cs typeface="Times New Roman" panose="02020603050405020304" pitchFamily="18" charset="0"/>
              </a:rPr>
              <a:t>”, says the following: </a:t>
            </a:r>
          </a:p>
          <a:p>
            <a:pPr marL="457200" algn="just">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a:t>
            </a:r>
            <a:r>
              <a:rPr lang="en-ZA" sz="1800" b="1" dirty="0">
                <a:effectLst/>
                <a:latin typeface="Calibri" panose="020F0502020204030204" pitchFamily="34" charset="0"/>
                <a:ea typeface="Calibri" panose="020F0502020204030204" pitchFamily="34" charset="0"/>
                <a:cs typeface="Times New Roman" panose="02020603050405020304" pitchFamily="18" charset="0"/>
              </a:rPr>
              <a:t>Human beings, viewed as behaving systems, are quite simple.</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The apparent complexity of our behavior over time is largely a reflection of the complexity of the environment in which we find ourselves</a:t>
            </a:r>
            <a:r>
              <a:rPr lang="en-ZA"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It is from the above perception of our behavior as a ‘reflection of the complexity of the environment’ that we take our que from which to evolve the perspective of this paper. The view expressed by Herbert Simon is a systems view, where we seek to </a:t>
            </a:r>
            <a:r>
              <a:rPr lang="en-ZA" sz="1800" b="1" i="1" u="sng" dirty="0">
                <a:effectLst/>
                <a:latin typeface="Calibri" panose="020F0502020204030204" pitchFamily="34" charset="0"/>
                <a:ea typeface="Calibri" panose="020F0502020204030204" pitchFamily="34" charset="0"/>
                <a:cs typeface="Times New Roman" panose="02020603050405020304" pitchFamily="18" charset="0"/>
              </a:rPr>
              <a:t>design and explain the behavior of human-made systems in the context of their environments</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purpose of this paper is to outline, how to ethically use Digital Research Assistants to support the writing of a Research Proposal as well as a thesis for novice researchers. The rest of the paper is structured as follows: in the next section, an ethical research matrix is presented which identifies the “scientific research guardrails” that informs the logic of scientific reasoning. We have already seen that reasoning cannot be transferred to the A.I. Reasoning is for the mind, while the practice of research can be supported by A.I. An experimental approach is taken, for which the target was to write an acceptable research proposal, over a five-day period, five hours each day. The goal is to write a complete proposal, that can be acceptable after defence. This will be followed by a structured approach of how write the different sections of the scientific paper, based on the scientific method. The conclusions will reflect on the lessons learnt, the ethical dilemmas that may continue to persist, and recommendations on how to handle them. Future research areas will then be outlined, with the understanding that science should embrace A.I, for as DRAs. </a:t>
            </a:r>
          </a:p>
          <a:p>
            <a:endParaRPr lang="en-ZA"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20</a:t>
            </a:fld>
            <a:endParaRPr lang="en-ZA"/>
          </a:p>
        </p:txBody>
      </p:sp>
    </p:spTree>
    <p:extLst>
      <p:ext uri="{BB962C8B-B14F-4D97-AF65-F5344CB8AC3E}">
        <p14:creationId xmlns:p14="http://schemas.microsoft.com/office/powerpoint/2010/main" val="416051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150000"/>
              </a:lnSpc>
              <a:spcAft>
                <a:spcPts val="60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The global community is increasingly being facilitated by Industry 4.0 technologies, resulting in higher levels of socio-political and economic interdependence (Friedenthal et al., 2021). </a:t>
            </a:r>
          </a:p>
          <a:p>
            <a:pPr marL="285750" indent="-285750" algn="just">
              <a:lnSpc>
                <a:spcPct val="150000"/>
              </a:lnSpc>
              <a:spcAft>
                <a:spcPts val="60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The increased global interdependence subsequently incites the need for </a:t>
            </a:r>
            <a:r>
              <a:rPr lang="en-US" sz="1800" i="1" dirty="0">
                <a:effectLst/>
                <a:latin typeface="Georgia" panose="02040502050405020303" pitchFamily="18" charset="0"/>
                <a:ea typeface="Calibri" panose="020F0502020204030204" pitchFamily="34" charset="0"/>
                <a:cs typeface="Times New Roman" panose="02020603050405020304" pitchFamily="18" charset="0"/>
              </a:rPr>
              <a:t>sharing of resources</a:t>
            </a:r>
            <a:r>
              <a:rPr lang="en-US" sz="1800" dirty="0">
                <a:effectLst/>
                <a:latin typeface="Georgia" panose="02040502050405020303" pitchFamily="18" charset="0"/>
                <a:ea typeface="Calibri" panose="020F0502020204030204" pitchFamily="34" charset="0"/>
                <a:cs typeface="Times New Roman" panose="02020603050405020304" pitchFamily="18" charset="0"/>
              </a:rPr>
              <a:t> and the </a:t>
            </a:r>
            <a:r>
              <a:rPr lang="en-US" sz="1800" i="1" dirty="0">
                <a:effectLst/>
                <a:latin typeface="Georgia" panose="02040502050405020303" pitchFamily="18" charset="0"/>
                <a:ea typeface="Calibri" panose="020F0502020204030204" pitchFamily="34" charset="0"/>
                <a:cs typeface="Times New Roman" panose="02020603050405020304" pitchFamily="18" charset="0"/>
              </a:rPr>
              <a:t>interconnection  of systems</a:t>
            </a:r>
            <a:r>
              <a:rPr lang="en-US" sz="1800" dirty="0">
                <a:effectLst/>
                <a:latin typeface="Georgia" panose="02040502050405020303" pitchFamily="18" charset="0"/>
                <a:ea typeface="Calibri" panose="020F0502020204030204" pitchFamily="34" charset="0"/>
                <a:cs typeface="Times New Roman" panose="02020603050405020304" pitchFamily="18" charset="0"/>
              </a:rPr>
              <a:t> in global partnerships (Friedenthal et al., 2021). </a:t>
            </a:r>
          </a:p>
          <a:p>
            <a:pPr marL="285750" indent="-285750" algn="just">
              <a:lnSpc>
                <a:spcPct val="150000"/>
              </a:lnSpc>
              <a:spcAft>
                <a:spcPts val="60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The interconnected world has seen the rise of new economic business models such as the “</a:t>
            </a:r>
            <a:r>
              <a:rPr lang="en-US" sz="1800" i="1" dirty="0">
                <a:effectLst/>
                <a:latin typeface="Georgia" panose="02040502050405020303" pitchFamily="18" charset="0"/>
                <a:ea typeface="Calibri" panose="020F0502020204030204" pitchFamily="34" charset="0"/>
                <a:cs typeface="Times New Roman" panose="02020603050405020304" pitchFamily="18" charset="0"/>
              </a:rPr>
              <a:t>sharing economy</a:t>
            </a:r>
            <a:r>
              <a:rPr lang="en-US" sz="1800" dirty="0">
                <a:effectLst/>
                <a:latin typeface="Georgia" panose="02040502050405020303" pitchFamily="18" charset="0"/>
                <a:ea typeface="Calibri" panose="020F0502020204030204" pitchFamily="34" charset="0"/>
                <a:cs typeface="Times New Roman" panose="02020603050405020304" pitchFamily="18" charset="0"/>
              </a:rPr>
              <a:t>”, whose focus is on the sharing of unused or underutilized capacity. </a:t>
            </a:r>
          </a:p>
          <a:p>
            <a:pPr marL="285750" indent="-285750" algn="just">
              <a:lnSpc>
                <a:spcPct val="150000"/>
              </a:lnSpc>
              <a:spcAft>
                <a:spcPts val="60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Thus, the “Sharing Economy” (SE), is yet another economic concept seen to be instrumental for realizing sustainable development. </a:t>
            </a:r>
          </a:p>
          <a:p>
            <a:pPr marL="285750" indent="-285750" algn="just">
              <a:lnSpc>
                <a:spcPct val="150000"/>
              </a:lnSpc>
              <a:spcAft>
                <a:spcPts val="60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SE is conceptualized as a subset of CE and with a bottom-up dynamic focusing on peer-to-peer (P2P) exchanges for renting goods and services over the Internet (Ganapati &amp; Reddick, 2018b). </a:t>
            </a:r>
          </a:p>
          <a:p>
            <a:pPr marL="285750" indent="-285750" algn="just">
              <a:lnSpc>
                <a:spcPct val="150000"/>
              </a:lnSpc>
              <a:spcAft>
                <a:spcPts val="60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While there is evidence that the sharing economy exists, critics view it as a questionable phenomenon that threatens existing markets and institutions. </a:t>
            </a:r>
          </a:p>
          <a:p>
            <a:pPr marL="285750" indent="-285750" algn="just">
              <a:lnSpc>
                <a:spcPct val="150000"/>
              </a:lnSpc>
              <a:spcAft>
                <a:spcPts val="60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That the evidence of success of the sharing economy is limited to a few large commercial ‘</a:t>
            </a:r>
            <a:r>
              <a:rPr lang="en-US" sz="1800" i="1" dirty="0">
                <a:effectLst/>
                <a:latin typeface="Georgia" panose="02040502050405020303" pitchFamily="18" charset="0"/>
                <a:ea typeface="Calibri" panose="020F0502020204030204" pitchFamily="34" charset="0"/>
                <a:cs typeface="Times New Roman" panose="02020603050405020304" pitchFamily="18" charset="0"/>
              </a:rPr>
              <a:t>sharing’ platforms</a:t>
            </a:r>
            <a:r>
              <a:rPr lang="en-US" sz="1800" dirty="0">
                <a:effectLst/>
                <a:latin typeface="Georgia" panose="02040502050405020303" pitchFamily="18" charset="0"/>
                <a:ea typeface="Calibri" panose="020F0502020204030204" pitchFamily="34" charset="0"/>
                <a:cs typeface="Times New Roman" panose="02020603050405020304" pitchFamily="18" charset="0"/>
              </a:rPr>
              <a:t>; with these platforms increasingly interfering with the status quo of certain economic sectors, leading to conflicts (</a:t>
            </a:r>
            <a:r>
              <a:rPr lang="en-US" sz="1800" dirty="0" err="1">
                <a:effectLst/>
                <a:latin typeface="Georgia" panose="02040502050405020303" pitchFamily="18" charset="0"/>
                <a:ea typeface="Calibri" panose="020F0502020204030204" pitchFamily="34" charset="0"/>
                <a:cs typeface="Times New Roman" panose="02020603050405020304" pitchFamily="18" charset="0"/>
              </a:rPr>
              <a:t>Codagnone</a:t>
            </a:r>
            <a:r>
              <a:rPr lang="en-US" sz="1800" dirty="0">
                <a:effectLst/>
                <a:latin typeface="Georgia" panose="02040502050405020303" pitchFamily="18" charset="0"/>
                <a:ea typeface="Calibri" panose="020F0502020204030204" pitchFamily="34" charset="0"/>
                <a:cs typeface="Times New Roman" panose="02020603050405020304" pitchFamily="18" charset="0"/>
              </a:rPr>
              <a:t> &amp; Martens, 2016). </a:t>
            </a:r>
            <a:endParaRPr lang="en-ZA" sz="1800" dirty="0">
              <a:effectLst/>
              <a:latin typeface="Georgia" panose="02040502050405020303" pitchFamily="18" charset="0"/>
              <a:ea typeface="Calibri" panose="020F0502020204030204" pitchFamily="34" charset="0"/>
              <a:cs typeface="Times New Roman" panose="02020603050405020304" pitchFamily="18" charset="0"/>
            </a:endParaRPr>
          </a:p>
          <a:p>
            <a:pPr marL="285750" indent="-285750" algn="just">
              <a:lnSpc>
                <a:spcPct val="150000"/>
              </a:lnSpc>
              <a:spcAft>
                <a:spcPts val="60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There are a number of criticisms of SE:  </a:t>
            </a:r>
            <a:r>
              <a:rPr lang="en-US" sz="1800" dirty="0" err="1">
                <a:effectLst/>
                <a:latin typeface="Georgia" panose="02040502050405020303" pitchFamily="18" charset="0"/>
                <a:ea typeface="Calibri" panose="020F0502020204030204" pitchFamily="34" charset="0"/>
                <a:cs typeface="Times New Roman" panose="02020603050405020304" pitchFamily="18" charset="0"/>
              </a:rPr>
              <a:t>Slee</a:t>
            </a:r>
            <a:r>
              <a:rPr lang="en-US" sz="1800" dirty="0">
                <a:effectLst/>
                <a:latin typeface="Georgia" panose="02040502050405020303" pitchFamily="18" charset="0"/>
                <a:ea typeface="Calibri" panose="020F0502020204030204" pitchFamily="34" charset="0"/>
                <a:cs typeface="Times New Roman" panose="02020603050405020304" pitchFamily="18" charset="0"/>
              </a:rPr>
              <a:t> (2017) dismisses it as a much more punishing form of capitalism characterized by deregulation, entitled consumerism for the wealthy, and precarious work arrangements. </a:t>
            </a:r>
          </a:p>
          <a:p>
            <a:pPr marL="285750" indent="-285750" algn="just">
              <a:lnSpc>
                <a:spcPct val="150000"/>
              </a:lnSpc>
              <a:spcAft>
                <a:spcPts val="60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That, while SE emphasizes the sharing and renting of assets, the actual ‘rents’ charged go to the owners of the assets; hence, wealth still accumulates to those who own property resulting in the alienation of others (Ganapati &amp; Reddick, 2018b).  </a:t>
            </a:r>
          </a:p>
          <a:p>
            <a:pPr marL="285750" indent="-285750" algn="just">
              <a:lnSpc>
                <a:spcPct val="150000"/>
              </a:lnSpc>
              <a:spcAft>
                <a:spcPts val="60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Srnicek (2017, p. 254) labels it as “</a:t>
            </a:r>
            <a:r>
              <a:rPr lang="en-US" sz="1800" i="1" dirty="0">
                <a:effectLst/>
                <a:latin typeface="Georgia" panose="02040502050405020303" pitchFamily="18" charset="0"/>
                <a:ea typeface="Calibri" panose="020F0502020204030204" pitchFamily="34" charset="0"/>
                <a:cs typeface="Times New Roman" panose="02020603050405020304" pitchFamily="18" charset="0"/>
              </a:rPr>
              <a:t>platform capitalism</a:t>
            </a:r>
            <a:r>
              <a:rPr lang="en-US" sz="1800" dirty="0">
                <a:effectLst/>
                <a:latin typeface="Georgia" panose="02040502050405020303" pitchFamily="18" charset="0"/>
                <a:ea typeface="Calibri" panose="020F0502020204030204" pitchFamily="34" charset="0"/>
                <a:cs typeface="Times New Roman" panose="02020603050405020304" pitchFamily="18" charset="0"/>
              </a:rPr>
              <a:t>”, an economic model with a “voracious appetite for data that can only be sated by disregard for privacy (and often workers' rights), and constant outward expansion.” </a:t>
            </a:r>
          </a:p>
          <a:p>
            <a:pPr marL="285750" indent="-285750" algn="just">
              <a:lnSpc>
                <a:spcPct val="150000"/>
              </a:lnSpc>
              <a:spcAft>
                <a:spcPts val="60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Therefore, on the downside, the rental emphasis of the sharing economy could exacerbate inequality </a:t>
            </a:r>
            <a:r>
              <a:rPr lang="en-US" sz="1800" i="1" dirty="0">
                <a:effectLst/>
                <a:latin typeface="Georgia" panose="02040502050405020303" pitchFamily="18" charset="0"/>
                <a:ea typeface="Calibri" panose="020F0502020204030204" pitchFamily="34" charset="0"/>
                <a:cs typeface="Times New Roman" panose="02020603050405020304" pitchFamily="18" charset="0"/>
              </a:rPr>
              <a:t>(social exclusion)</a:t>
            </a:r>
            <a:r>
              <a:rPr lang="en-US" sz="1800" dirty="0">
                <a:effectLst/>
                <a:latin typeface="Georgia" panose="02040502050405020303" pitchFamily="18" charset="0"/>
                <a:ea typeface="Calibri" panose="020F0502020204030204" pitchFamily="34" charset="0"/>
                <a:cs typeface="Times New Roman" panose="02020603050405020304" pitchFamily="18" charset="0"/>
              </a:rPr>
              <a:t> by privileging those who own property already. </a:t>
            </a:r>
          </a:p>
          <a:p>
            <a:pPr marL="285750" indent="-285750" algn="just">
              <a:lnSpc>
                <a:spcPct val="150000"/>
              </a:lnSpc>
              <a:spcAft>
                <a:spcPts val="60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Reich ( 2015) dismisses SE as a “</a:t>
            </a:r>
            <a:r>
              <a:rPr lang="en-US" sz="1800" i="1" dirty="0">
                <a:effectLst/>
                <a:latin typeface="Georgia" panose="02040502050405020303" pitchFamily="18" charset="0"/>
                <a:ea typeface="Calibri" panose="020F0502020204030204" pitchFamily="34" charset="0"/>
                <a:cs typeface="Times New Roman" panose="02020603050405020304" pitchFamily="18" charset="0"/>
              </a:rPr>
              <a:t>share-the-scraps-economy</a:t>
            </a:r>
            <a:r>
              <a:rPr lang="en-US" sz="1800" dirty="0">
                <a:effectLst/>
                <a:latin typeface="Georgia" panose="02040502050405020303" pitchFamily="18" charset="0"/>
                <a:ea typeface="Calibri" panose="020F0502020204030204" pitchFamily="34" charset="0"/>
                <a:cs typeface="Times New Roman" panose="02020603050405020304" pitchFamily="18" charset="0"/>
              </a:rPr>
              <a:t>” where, “human beings do the work that's unpredictable and patch together barely enough to live on.” </a:t>
            </a:r>
          </a:p>
          <a:p>
            <a:pPr marL="285750" indent="-285750" algn="just">
              <a:lnSpc>
                <a:spcPct val="150000"/>
              </a:lnSpc>
              <a:spcAft>
                <a:spcPts val="60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That, in this “</a:t>
            </a:r>
            <a:r>
              <a:rPr lang="en-US" sz="1800" i="1" dirty="0">
                <a:effectLst/>
                <a:latin typeface="Georgia" panose="02040502050405020303" pitchFamily="18" charset="0"/>
                <a:ea typeface="Calibri" panose="020F0502020204030204" pitchFamily="34" charset="0"/>
                <a:cs typeface="Times New Roman" panose="02020603050405020304" pitchFamily="18" charset="0"/>
              </a:rPr>
              <a:t>share-the-scraps-economy</a:t>
            </a:r>
            <a:r>
              <a:rPr lang="en-US" sz="1800" dirty="0">
                <a:effectLst/>
                <a:latin typeface="Georgia" panose="02040502050405020303" pitchFamily="18" charset="0"/>
                <a:ea typeface="Calibri" panose="020F0502020204030204" pitchFamily="34" charset="0"/>
                <a:cs typeface="Times New Roman" panose="02020603050405020304" pitchFamily="18" charset="0"/>
              </a:rPr>
              <a:t>”, what is emerging is a new “precariat” labor class that is flexible but without work security (Standing, 2018). </a:t>
            </a:r>
          </a:p>
          <a:p>
            <a:pPr marL="285750" indent="-285750" algn="just">
              <a:lnSpc>
                <a:spcPct val="150000"/>
              </a:lnSpc>
              <a:spcAft>
                <a:spcPts val="60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Thus, while SE is touted as a panacea to a globally interconnected world, the downsides point to a systemic dilemma ‘weighed’ down by a darker side. </a:t>
            </a:r>
          </a:p>
          <a:p>
            <a:pPr marL="285750" indent="-285750" algn="just">
              <a:lnSpc>
                <a:spcPct val="150000"/>
              </a:lnSpc>
              <a:spcAft>
                <a:spcPts val="60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Borrowing from </a:t>
            </a:r>
            <a:r>
              <a:rPr lang="en-US" sz="1800" dirty="0" err="1">
                <a:effectLst/>
                <a:latin typeface="Georgia" panose="02040502050405020303" pitchFamily="18" charset="0"/>
                <a:ea typeface="Calibri" panose="020F0502020204030204" pitchFamily="34" charset="0"/>
                <a:cs typeface="Times New Roman" panose="02020603050405020304" pitchFamily="18" charset="0"/>
              </a:rPr>
              <a:t>Buhalis</a:t>
            </a:r>
            <a:r>
              <a:rPr lang="en-US" sz="1800" dirty="0">
                <a:effectLst/>
                <a:latin typeface="Georgia" panose="02040502050405020303" pitchFamily="18" charset="0"/>
                <a:ea typeface="Calibri" panose="020F0502020204030204" pitchFamily="34" charset="0"/>
                <a:cs typeface="Times New Roman" panose="02020603050405020304" pitchFamily="18" charset="0"/>
              </a:rPr>
              <a:t> et al., (2020) the dilemma is akin to seeking a balance between value co-creation and value co-destruction in the sharing economy.</a:t>
            </a:r>
          </a:p>
          <a:p>
            <a:pPr marL="285750" indent="-285750" algn="just">
              <a:lnSpc>
                <a:spcPct val="150000"/>
              </a:lnSpc>
              <a:spcAft>
                <a:spcPts val="600"/>
              </a:spcAft>
              <a:buFont typeface="Arial" panose="020B0604020202020204" pitchFamily="34" charset="0"/>
              <a:buChar char="•"/>
            </a:pPr>
            <a:endParaRPr lang="en-ZA" sz="1800" dirty="0">
              <a:effectLst/>
              <a:latin typeface="Georgia" panose="02040502050405020303" pitchFamily="18"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endParaRPr lang="en-US" b="0" u="none"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2</a:t>
            </a:fld>
            <a:endParaRPr lang="en-ZA"/>
          </a:p>
        </p:txBody>
      </p:sp>
    </p:spTree>
    <p:extLst>
      <p:ext uri="{BB962C8B-B14F-4D97-AF65-F5344CB8AC3E}">
        <p14:creationId xmlns:p14="http://schemas.microsoft.com/office/powerpoint/2010/main" val="379341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dirty="0">
                <a:effectLst/>
                <a:latin typeface="Georgia" panose="02040502050405020303" pitchFamily="18" charset="0"/>
                <a:ea typeface="Calibri" panose="020F0502020204030204" pitchFamily="34" charset="0"/>
                <a:cs typeface="Times New Roman" panose="02020603050405020304" pitchFamily="18" charset="0"/>
              </a:rPr>
              <a:t>Digital Transformation (DT) is a new "linguistic device" for Industry 4.0/5.0 technological revolution. </a:t>
            </a:r>
          </a:p>
          <a:p>
            <a:pPr marL="285750" marR="0" lvl="0" indent="-2857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dirty="0">
                <a:effectLst/>
                <a:latin typeface="Georgia" panose="02040502050405020303" pitchFamily="18" charset="0"/>
                <a:ea typeface="Calibri" panose="020F0502020204030204" pitchFamily="34" charset="0"/>
                <a:cs typeface="Times New Roman" panose="02020603050405020304" pitchFamily="18" charset="0"/>
              </a:rPr>
              <a:t>DT is a "linguistic device" because its expectations and outcomes/reality are conflicting, but its legitimacy is sound, given the global mobilization of investments linked to DT's activities. </a:t>
            </a:r>
          </a:p>
          <a:p>
            <a:pPr marL="285750" marR="0" lvl="0" indent="-2857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dirty="0">
                <a:effectLst/>
                <a:latin typeface="Georgia" panose="02040502050405020303" pitchFamily="18" charset="0"/>
                <a:ea typeface="Calibri" panose="020F0502020204030204" pitchFamily="34" charset="0"/>
                <a:cs typeface="Times New Roman" panose="02020603050405020304" pitchFamily="18" charset="0"/>
              </a:rPr>
              <a:t>This points to a systemic dilemma because of its contradictory effects and benefits. Bodrožić &amp; S. Adler (2022) point to four competing future trajectories of DT development (Figure 1): </a:t>
            </a:r>
            <a:r>
              <a:rPr lang="en-US" sz="1800" i="1" dirty="0">
                <a:effectLst/>
                <a:latin typeface="Georgia" panose="02040502050405020303" pitchFamily="18" charset="0"/>
                <a:ea typeface="Calibri" panose="020F0502020204030204" pitchFamily="34" charset="0"/>
                <a:cs typeface="Times New Roman" panose="02020603050405020304" pitchFamily="18" charset="0"/>
              </a:rPr>
              <a:t>digital authoritarianism</a:t>
            </a:r>
            <a:r>
              <a:rPr lang="en-US" sz="1800" dirty="0">
                <a:effectLst/>
                <a:latin typeface="Georgia" panose="02040502050405020303" pitchFamily="18" charset="0"/>
                <a:ea typeface="Calibri" panose="020F0502020204030204" pitchFamily="34" charset="0"/>
                <a:cs typeface="Times New Roman" panose="02020603050405020304" pitchFamily="18" charset="0"/>
              </a:rPr>
              <a:t>, </a:t>
            </a:r>
            <a:r>
              <a:rPr lang="en-US" sz="1800" i="1" dirty="0">
                <a:effectLst/>
                <a:latin typeface="Georgia" panose="02040502050405020303" pitchFamily="18" charset="0"/>
                <a:ea typeface="Calibri" panose="020F0502020204030204" pitchFamily="34" charset="0"/>
                <a:cs typeface="Times New Roman" panose="02020603050405020304" pitchFamily="18" charset="0"/>
              </a:rPr>
              <a:t>digital oligarchy</a:t>
            </a:r>
            <a:r>
              <a:rPr lang="en-US" sz="1800" dirty="0">
                <a:effectLst/>
                <a:latin typeface="Georgia" panose="02040502050405020303" pitchFamily="18" charset="0"/>
                <a:ea typeface="Calibri" panose="020F0502020204030204" pitchFamily="34" charset="0"/>
                <a:cs typeface="Times New Roman" panose="02020603050405020304" pitchFamily="18" charset="0"/>
              </a:rPr>
              <a:t>, </a:t>
            </a:r>
            <a:r>
              <a:rPr lang="en-US" sz="1800" i="1" dirty="0">
                <a:effectLst/>
                <a:latin typeface="Georgia" panose="02040502050405020303" pitchFamily="18" charset="0"/>
                <a:ea typeface="Calibri" panose="020F0502020204030204" pitchFamily="34" charset="0"/>
                <a:cs typeface="Times New Roman" panose="02020603050405020304" pitchFamily="18" charset="0"/>
              </a:rPr>
              <a:t>digital localism</a:t>
            </a:r>
            <a:r>
              <a:rPr lang="en-US" sz="1800" dirty="0">
                <a:effectLst/>
                <a:latin typeface="Georgia" panose="02040502050405020303" pitchFamily="18" charset="0"/>
                <a:ea typeface="Calibri" panose="020F0502020204030204" pitchFamily="34" charset="0"/>
                <a:cs typeface="Times New Roman" panose="02020603050405020304" pitchFamily="18" charset="0"/>
              </a:rPr>
              <a:t>, and </a:t>
            </a:r>
            <a:r>
              <a:rPr lang="en-US" sz="1800" i="1" dirty="0">
                <a:effectLst/>
                <a:latin typeface="Georgia" panose="02040502050405020303" pitchFamily="18" charset="0"/>
                <a:ea typeface="Calibri" panose="020F0502020204030204" pitchFamily="34" charset="0"/>
                <a:cs typeface="Times New Roman" panose="02020603050405020304" pitchFamily="18" charset="0"/>
              </a:rPr>
              <a:t>digital democracy</a:t>
            </a:r>
            <a:r>
              <a:rPr lang="en-US" sz="1800" dirty="0">
                <a:effectLst/>
                <a:latin typeface="Georgia" panose="02040502050405020303" pitchFamily="18" charset="0"/>
                <a:ea typeface="Calibri" panose="020F0502020204030204" pitchFamily="34" charset="0"/>
                <a:cs typeface="Times New Roman" panose="02020603050405020304" pitchFamily="18" charset="0"/>
              </a:rPr>
              <a:t>. </a:t>
            </a:r>
          </a:p>
          <a:p>
            <a:pPr marL="285750" marR="0" lvl="0" indent="-2857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dirty="0">
                <a:effectLst/>
                <a:latin typeface="Georgia" panose="02040502050405020303" pitchFamily="18" charset="0"/>
                <a:ea typeface="Calibri" panose="020F0502020204030204" pitchFamily="34" charset="0"/>
                <a:cs typeface="Times New Roman" panose="02020603050405020304" pitchFamily="18" charset="0"/>
              </a:rPr>
              <a:t>Bodrožić &amp; S. Adler (2022) distinguish these DT outcomes: Digital authoritarianism blends proactive system-building and business process management with digital technology investments and execution to generate public value. Digital authoritarianism places technological sovereignty in the hands of a small number of powerful state elites and is characterized by a hierarchical organizing principle, suppression of communities, surveillance, and control. Diverse countries have justified the efficacy of digital authoritarianism in countering terrorism, COVID-19 outbreak, civil unrest, and war (Bodrožić &amp; S. Adler, 2022; Dragu &amp; Lupu, 2021; Ibezim-Ohaeri, 2022; Polyakova &amp; Meserole, 2019). A digital oligarchy is a DT scenario in which a wealthy few dominate technology investments and deployment under a neoliberal laissez-faire regime (Bodrožić &amp; S. Adler, 2022). Digital oligopolies actively set the trajectory of DT (Amazon, Facebook, Google, etc.); extensive diffusion of the business process model, underlined by a "Winner-Takes-It-All" logic with strong network effects; commercial surveillance and monetization of data; censorship and free speech are a matter of corporate private policy (Andriole, 2017; Bodrožić &amp; S. Adler, 2022). Berardo (2022) contends that as humanity becomes 'hyper-technological,' the digital oligarchy will become a new type of authority with little accountability. Positively, digital oligarchies can also become platforms for democratizing processes used for the creation of communities and for e-participation. </a:t>
            </a:r>
          </a:p>
          <a:p>
            <a:pPr marL="285750" marR="0" lvl="0" indent="-2857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dirty="0">
                <a:effectLst/>
                <a:latin typeface="Georgia" panose="02040502050405020303" pitchFamily="18" charset="0"/>
                <a:ea typeface="Calibri" panose="020F0502020204030204" pitchFamily="34" charset="0"/>
                <a:cs typeface="Times New Roman" panose="02020603050405020304" pitchFamily="18" charset="0"/>
              </a:rPr>
              <a:t>Digital localism proceeds by combining a laissez-faire national public policy regime, with a range of local management models, resulting in a patchwork pattern of technological investments and development (Bodrožić &amp; S. Adler, 2022). A key impetus for the drive towards localism policies is the incorporation of ‘public access’ as a critical dimension of digital inclusion of diverse groups to DT technologies and applications (Fuentes-Bautista, 2014). Here, the Internet plays a key role in enabling ‘public access’ by making it easier to ‘network’ from below. Primary characteristics of digital localism embrace a laissez-faire public policy where the government plays a minimal role in shaping the DT trajectory; local jurisdictions may favor community-and-collaboration model for building community wealth; the local community may be given technological sovereignty for deployment of digital technologies; digital localism forgoes the potential benefits of scale and interconnectivity at the national level (Bodrožić &amp; S. Adler, 2022). A digital democracy scenario blends a proactive system-building regime with a management paradigm based on community and collaboration (Bodrožić &amp; S. Adler, 2022). Notable characteristics of a digital democracy in its role of development and deployment of technology include: the formal systems of government play an enabling role and fosters community initiatives; technological sovereignty is placed in the hands of citizens; collective decision making is sought to be more engaging, inclusive and responsiveness to participants opinions; duality of the need to govern actors to make the democratic process manageable versus the pressure for social actors to make it more equal and inclusive persists (Bodrožić &amp; S. Adler, 2022; Brill, 2021; Deseriis, 2021). </a:t>
            </a:r>
          </a:p>
          <a:p>
            <a:pPr marL="285750" marR="0" lvl="0" indent="-2857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dirty="0">
                <a:effectLst/>
                <a:latin typeface="Georgia" panose="02040502050405020303" pitchFamily="18" charset="0"/>
                <a:ea typeface="Calibri" panose="020F0502020204030204" pitchFamily="34" charset="0"/>
                <a:cs typeface="Times New Roman" panose="02020603050405020304" pitchFamily="18" charset="0"/>
              </a:rPr>
              <a:t>The envisaged dilemmas of DT are couched in the Schumpeterian notion of ‘creative destruction’, which in this instance, is linked to the instability and the emergence of new forms of economic cycles generated by technological development and deployments. For instance, Fuchs (2021) identifies ten major societal problems linked to digital capitalism, a new and prevalent feature of the dominant trajectories of DT, yet for Habermas, the public sphere has a democratic, non-capitalist and unideological character. But everybody knows that the Internet, social media, and new digital technologies are potentially harmful to democratic life. However, the question to ask is who is controlling the DT process, and what does it portend for deepening social inequalities linked to technological progress (Sama et al., 2021). Digital democracy provides a path to DT development and deployment, but no country has so far embraced the digital democracy scenario. Thus, realizing DT becomes a dilemma, as the three forms of alternative scenarios (digital authoritarianism, digital oligarchy, and digital localism) to not provide a clear path to success.</a:t>
            </a:r>
          </a:p>
          <a:p>
            <a:pPr marL="285750" marR="0" lvl="0" indent="-2857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dirty="0">
                <a:effectLst/>
                <a:latin typeface="Georgia" panose="02040502050405020303" pitchFamily="18" charset="0"/>
                <a:ea typeface="Calibri" panose="020F0502020204030204" pitchFamily="34" charset="0"/>
                <a:cs typeface="Times New Roman" panose="02020603050405020304" pitchFamily="18" charset="0"/>
              </a:rPr>
              <a:t>Creative destruction describes the deliberate dismantling of established processes in order to make way for improved methods of production</a:t>
            </a:r>
            <a:endParaRPr lang="en-ZA" sz="1800" dirty="0">
              <a:effectLst/>
              <a:latin typeface="Georgia" panose="02040502050405020303" pitchFamily="18" charset="0"/>
              <a:ea typeface="Calibri" panose="020F0502020204030204" pitchFamily="34" charset="0"/>
              <a:cs typeface="Times New Roman" panose="02020603050405020304" pitchFamily="18" charset="0"/>
            </a:endParaRPr>
          </a:p>
          <a:p>
            <a:pPr algn="just"/>
            <a:endParaRPr lang="en-US" b="0" u="none"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3</a:t>
            </a:fld>
            <a:endParaRPr lang="en-ZA"/>
          </a:p>
        </p:txBody>
      </p:sp>
    </p:spTree>
    <p:extLst>
      <p:ext uri="{BB962C8B-B14F-4D97-AF65-F5344CB8AC3E}">
        <p14:creationId xmlns:p14="http://schemas.microsoft.com/office/powerpoint/2010/main" val="320785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t>Yochai Benkler: We are bewitched with concepts.</a:t>
            </a:r>
          </a:p>
          <a:p>
            <a:pPr algn="just"/>
            <a:endParaRPr lang="en-US" b="1" u="sng" dirty="0"/>
          </a:p>
          <a:p>
            <a:pPr algn="just"/>
            <a:r>
              <a:rPr lang="en-US" b="1" u="sng" dirty="0"/>
              <a:t>SMART SYSTEMS PROLIFERATE:</a:t>
            </a:r>
          </a:p>
          <a:p>
            <a:pPr marL="171450" indent="-171450" algn="just">
              <a:buFont typeface="Arial" panose="020B0604020202020204" pitchFamily="34" charset="0"/>
              <a:buChar char="•"/>
            </a:pPr>
            <a:r>
              <a:rPr lang="en-US" b="0" u="none" dirty="0"/>
              <a:t>Smartness involves purposeful creation of devices, Smartness involves deliberate creation of gadgets, sociotechnical systems, and fully automated systems leveraging Industry 4.0 technology (Alter, 2020). </a:t>
            </a:r>
          </a:p>
          <a:p>
            <a:pPr marL="171450" indent="-171450" algn="just">
              <a:buFont typeface="Arial" panose="020B0604020202020204" pitchFamily="34" charset="0"/>
              <a:buChar char="•"/>
            </a:pPr>
            <a:r>
              <a:rPr lang="en-US" b="0" u="none" dirty="0"/>
              <a:t>Smart systems can update their internal knowledge used for reasoning to make optimum decisions (Romero et al., 2020). Smart systems (smart homes, smart cities) combine sensory and computational technologies to gather huge volumes of information, which is input into a reasoning mechanism. </a:t>
            </a:r>
          </a:p>
          <a:p>
            <a:pPr marL="171450" indent="-171450" algn="just">
              <a:buFont typeface="Arial" panose="020B0604020202020204" pitchFamily="34" charset="0"/>
              <a:buChar char="•"/>
            </a:pPr>
            <a:r>
              <a:rPr lang="en-US" b="0" u="none" dirty="0"/>
              <a:t>A critical attribute of smart systems is user mobility, that is, the ability of the (smart) environment to continuously provide access to computational tasks and resources anywhere and everywhere in that environment (Pascual et al., 2019). </a:t>
            </a:r>
          </a:p>
          <a:p>
            <a:pPr marL="171450" indent="-171450" algn="just">
              <a:buFont typeface="Arial" panose="020B0604020202020204" pitchFamily="34" charset="0"/>
              <a:buChar char="•"/>
            </a:pPr>
            <a:r>
              <a:rPr lang="en-US" b="0" u="none" dirty="0"/>
              <a:t>To support user mobility, the reasoning mechanism of smart systems is supported by three components: wireless networks, ubiquitous computing (Industry 4.0) devices, and sensors. </a:t>
            </a:r>
          </a:p>
          <a:p>
            <a:pPr marL="171450" indent="-171450" algn="just">
              <a:buFont typeface="Arial" panose="020B0604020202020204" pitchFamily="34" charset="0"/>
              <a:buChar char="•"/>
            </a:pPr>
            <a:r>
              <a:rPr lang="en-US" b="0" u="none" dirty="0"/>
              <a:t>Emerging from principles of pervasive computing, smart systems in agriculture, urban complexes, homes, appliances, health, financial services, energy, telecommunications, private and public transportation, and national security are proliferating internationally (Romero et al., 2020). </a:t>
            </a:r>
          </a:p>
          <a:p>
            <a:pPr marL="171450" indent="-171450" algn="just">
              <a:buFont typeface="Arial" panose="020B0604020202020204" pitchFamily="34" charset="0"/>
              <a:buChar char="•"/>
            </a:pPr>
            <a:r>
              <a:rPr lang="en-US" b="0" u="none" dirty="0"/>
              <a:t>To link the dilemmas associated with smart systems to flexible modularization, an understanding of the design principles of Industry 4.0 is critical. </a:t>
            </a:r>
          </a:p>
          <a:p>
            <a:pPr marL="171450" indent="-171450" algn="just">
              <a:buFont typeface="Arial" panose="020B0604020202020204" pitchFamily="34" charset="0"/>
              <a:buChar char="•"/>
            </a:pPr>
            <a:r>
              <a:rPr lang="en-US" b="0" u="none" dirty="0"/>
              <a:t>Hermann et al., (2016) identifies six critical principles for designing Industry 4.0: interoperability, virtualization, decentralization, real-time capability, service orientation and modularity. </a:t>
            </a:r>
          </a:p>
          <a:p>
            <a:pPr marL="171450" indent="-171450" algn="just">
              <a:buFont typeface="Arial" panose="020B0604020202020204" pitchFamily="34" charset="0"/>
              <a:buChar char="•"/>
            </a:pPr>
            <a:r>
              <a:rPr lang="en-US" b="0" u="none" dirty="0"/>
              <a:t>Incorporating these design principles for Industry 4.0 will give rise to smart systems (and its elements) with the following characteristics: communication capability, embedded knowledge, learning capability, reasoning capability, perception capability and control capability. </a:t>
            </a:r>
          </a:p>
          <a:p>
            <a:pPr marL="171450" indent="-171450" algn="just">
              <a:buFont typeface="Arial" panose="020B0604020202020204" pitchFamily="34" charset="0"/>
              <a:buChar char="•"/>
            </a:pPr>
            <a:r>
              <a:rPr lang="en-US" b="0" u="none" dirty="0"/>
              <a:t>However, these smart systems are not static, and as the systems elements interact to exhibit the characteristics above, new characteristics and properties emerge. </a:t>
            </a:r>
          </a:p>
          <a:p>
            <a:pPr marL="171450" indent="-171450" algn="just">
              <a:buFont typeface="Arial" panose="020B0604020202020204" pitchFamily="34" charset="0"/>
              <a:buChar char="•"/>
            </a:pPr>
            <a:r>
              <a:rPr lang="en-US" b="0" u="none" dirty="0"/>
              <a:t>Thus, smart systems must also have the capability to self-organize, as the emergent characteristics ‘forces’ the system to modify it structure, while keeping to the original goal. Using sensory devices, the smart system must also be context-aware of the environment it is operating in. </a:t>
            </a:r>
          </a:p>
          <a:p>
            <a:pPr marL="171450" indent="-171450" algn="just">
              <a:buFont typeface="Arial" panose="020B0604020202020204" pitchFamily="34" charset="0"/>
              <a:buChar char="•"/>
            </a:pPr>
            <a:r>
              <a:rPr lang="en-US" b="0" u="none" dirty="0"/>
              <a:t>Embedding the design principles above into smart systems, with the characteristics of interoperability, virtualization, decentralization, real-time capability, service orientation and modularity, imply that they emerge as complex, open and dynamic systems. </a:t>
            </a:r>
          </a:p>
          <a:p>
            <a:pPr marL="171450" indent="-171450" algn="just">
              <a:buFont typeface="Arial" panose="020B0604020202020204" pitchFamily="34" charset="0"/>
              <a:buChar char="•"/>
            </a:pPr>
            <a:r>
              <a:rPr lang="en-US" b="0" u="none" dirty="0"/>
              <a:t>Contemporary methods to system design are still immersed in a "functional top-down design" paradigm founded on the false idea that complex systems design can be "managed." Valckenaers et al., (2003) argue that control in the design of complex systems is illusionary and that 'object-oriented design' moored on 'synthetic' reasoning is appropriate in VUCA situations. </a:t>
            </a:r>
          </a:p>
          <a:p>
            <a:pPr marL="171450" indent="-171450" algn="just">
              <a:buFont typeface="Arial" panose="020B0604020202020204" pitchFamily="34" charset="0"/>
              <a:buChar char="•"/>
            </a:pPr>
            <a:r>
              <a:rPr lang="en-US" b="0" u="none" dirty="0"/>
              <a:t>Adopting synthetic thinking in the design of complex smart CPS, based on Hermann et al., (2016)’s, systems design principles, is still a global dilemma. </a:t>
            </a:r>
          </a:p>
          <a:p>
            <a:pPr marL="171450" indent="-171450" algn="just">
              <a:buFont typeface="Arial" panose="020B0604020202020204" pitchFamily="34" charset="0"/>
              <a:buChar char="•"/>
            </a:pPr>
            <a:r>
              <a:rPr lang="en-US" b="0" u="none" dirty="0"/>
              <a:t>The 'Dilemma of Synthetic Design' describes the boundaries of existing smart system design ideas. </a:t>
            </a:r>
          </a:p>
          <a:p>
            <a:pPr marL="171450" indent="-171450" algn="just">
              <a:buFont typeface="Arial" panose="020B0604020202020204" pitchFamily="34" charset="0"/>
              <a:buChar char="•"/>
            </a:pPr>
            <a:r>
              <a:rPr lang="en-US" b="0" u="none" dirty="0"/>
              <a:t>The "Dilemma of Synthetic Design" challenges the limits of analytical thinking in designing complex systems.</a:t>
            </a:r>
          </a:p>
          <a:p>
            <a:pPr marL="171450" indent="-171450" algn="just">
              <a:buFont typeface="Arial" panose="020B0604020202020204" pitchFamily="34" charset="0"/>
              <a:buChar char="•"/>
            </a:pPr>
            <a:endParaRPr lang="en-US" b="0" u="none"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4</a:t>
            </a:fld>
            <a:endParaRPr lang="en-ZA"/>
          </a:p>
        </p:txBody>
      </p:sp>
    </p:spTree>
    <p:extLst>
      <p:ext uri="{BB962C8B-B14F-4D97-AF65-F5344CB8AC3E}">
        <p14:creationId xmlns:p14="http://schemas.microsoft.com/office/powerpoint/2010/main" val="262860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b="0" u="none" dirty="0"/>
              <a:t>The belief that sustainable development deeply relies on technological development is a long-held view, despite criticism the conceptualization of the link is neoliberal and Eurocentric in orientation (Schelenz &amp; Pawelec, 2022). </a:t>
            </a:r>
          </a:p>
          <a:p>
            <a:pPr marL="171450" indent="-171450" algn="just">
              <a:buFont typeface="Arial" panose="020B0604020202020204" pitchFamily="34" charset="0"/>
              <a:buChar char="•"/>
            </a:pPr>
            <a:r>
              <a:rPr lang="en-US" b="0" u="none" dirty="0"/>
              <a:t>Despite such criticism, it is nevertheless considered critical to implement innovative technologies as a significant driver for establishing a proactive, self-configured and automated system for realizing sustainability goals.  </a:t>
            </a:r>
          </a:p>
          <a:p>
            <a:pPr marL="171450" indent="-171450" algn="just">
              <a:buFont typeface="Arial" panose="020B0604020202020204" pitchFamily="34" charset="0"/>
              <a:buChar char="•"/>
            </a:pPr>
            <a:r>
              <a:rPr lang="en-US" b="0" u="none" dirty="0"/>
              <a:t>These innovative technologies, under the umbrella of the concept of Industry 4.0, refers to the evolution of industries towards cyber-physical systems; and Society 5.0, evolution of the society towards socio-cyber-physical systems (Friedenthal et al., 2021). </a:t>
            </a:r>
          </a:p>
          <a:p>
            <a:pPr marL="171450" indent="-171450" algn="just">
              <a:buFont typeface="Arial" panose="020B0604020202020204" pitchFamily="34" charset="0"/>
              <a:buChar char="•"/>
            </a:pPr>
            <a:r>
              <a:rPr lang="en-US" b="0" u="none" dirty="0"/>
              <a:t>The purpose of Industry 4.0 is the optimization of production in the productive sectors using integrative and interconnected technologies of Industry 4.0 (</a:t>
            </a:r>
            <a:r>
              <a:rPr lang="en-US" b="0" u="none" dirty="0" err="1"/>
              <a:t>Berawi</a:t>
            </a:r>
            <a:r>
              <a:rPr lang="en-US" b="0" u="none" dirty="0"/>
              <a:t>, 2019; Dantas et al., 2021; Ramakrishna et al., 2020). </a:t>
            </a:r>
          </a:p>
          <a:p>
            <a:pPr marL="171450" indent="-171450" algn="just">
              <a:buFont typeface="Arial" panose="020B0604020202020204" pitchFamily="34" charset="0"/>
              <a:buChar char="•"/>
            </a:pPr>
            <a:r>
              <a:rPr lang="en-US" b="0" u="none" dirty="0"/>
              <a:t>However, how to achieve integration and interconnection of the core technologies of Industry 4.0 is still unclear. </a:t>
            </a:r>
          </a:p>
          <a:p>
            <a:pPr marL="171450" indent="-171450" algn="just">
              <a:buFont typeface="Arial" panose="020B0604020202020204" pitchFamily="34" charset="0"/>
              <a:buChar char="•"/>
            </a:pPr>
            <a:r>
              <a:rPr lang="en-US" b="0" u="none" dirty="0"/>
              <a:t>Possible reasons for the challenge of integration are linked to lack of training and skills, Industry 4.0 conceptual ambiguity, inadequate policies, lack of government support, lack of a unified approach in the implementation of Industry 4.0, vast differences in levels of maturity in the Industry 4.0 technologies and unique emerging markets challenges whose economies are labor-intensive (Hughes et al., 2022; Pourmehdi et al., 2022; Suleiman et al., 2022) . </a:t>
            </a:r>
          </a:p>
          <a:p>
            <a:pPr marL="171450" indent="-171450" algn="just">
              <a:buFont typeface="Arial" panose="020B0604020202020204" pitchFamily="34" charset="0"/>
              <a:buChar char="•"/>
            </a:pPr>
            <a:r>
              <a:rPr lang="en-US" b="0" u="none" dirty="0"/>
              <a:t>These challenges create dilemmas for decision makers to effectively transition to Industry 4.0 technologies. </a:t>
            </a:r>
          </a:p>
          <a:p>
            <a:pPr marL="171450" indent="-171450" algn="just">
              <a:buFont typeface="Arial" panose="020B0604020202020204" pitchFamily="34" charset="0"/>
              <a:buChar char="•"/>
            </a:pPr>
            <a:r>
              <a:rPr lang="en-US" b="0" u="none" dirty="0"/>
              <a:t>Thus, while there is strong evidence that shows the connection between Industry 4.0 and sustainable development, the identified impediments create hurdles for the realization of its agenda, thus creating decision making dilemmas. </a:t>
            </a:r>
          </a:p>
          <a:p>
            <a:pPr marL="171450" indent="-171450" algn="just">
              <a:buFont typeface="Arial" panose="020B0604020202020204" pitchFamily="34" charset="0"/>
              <a:buChar char="•"/>
            </a:pPr>
            <a:r>
              <a:rPr lang="en-US" b="0" u="none" dirty="0"/>
              <a:t>For instance, while digitalization is considered beneficial to a business, additional considerations such as the cost of extra energy, more use of resources and harmful emissions could be some of the consequences associated with the adoption of Industry 4.0 technologies (Bai et al., 2020). </a:t>
            </a:r>
          </a:p>
          <a:p>
            <a:pPr algn="just"/>
            <a:endParaRPr lang="en-US" b="0" u="none"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5</a:t>
            </a:fld>
            <a:endParaRPr lang="en-ZA"/>
          </a:p>
        </p:txBody>
      </p:sp>
    </p:spTree>
    <p:extLst>
      <p:ext uri="{BB962C8B-B14F-4D97-AF65-F5344CB8AC3E}">
        <p14:creationId xmlns:p14="http://schemas.microsoft.com/office/powerpoint/2010/main" val="175332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b="0" u="none" dirty="0"/>
              <a:t>Sustainability is viewed as humanity’s attempt to correct the mistakes of the past to ensure the survival of planet earth.</a:t>
            </a:r>
          </a:p>
          <a:p>
            <a:pPr marL="171450" indent="-171450" algn="just">
              <a:buFont typeface="Arial" panose="020B0604020202020204" pitchFamily="34" charset="0"/>
              <a:buChar char="•"/>
            </a:pPr>
            <a:r>
              <a:rPr lang="en-US" b="0" u="none" dirty="0"/>
              <a:t>Under the megatrend of “</a:t>
            </a:r>
            <a:r>
              <a:rPr lang="en-US" b="1" i="1" u="none" dirty="0"/>
              <a:t>sustainability</a:t>
            </a:r>
            <a:r>
              <a:rPr lang="en-US" b="0" u="none" dirty="0"/>
              <a:t>”, humanity recognized that it is facing astounding challenges ranging from </a:t>
            </a:r>
            <a:r>
              <a:rPr lang="en-US" b="1" i="1" u="none" dirty="0"/>
              <a:t>environmental</a:t>
            </a:r>
            <a:r>
              <a:rPr lang="en-US" b="0" u="none" dirty="0"/>
              <a:t> (climate change, air quality issues, waste accumulation), </a:t>
            </a:r>
            <a:r>
              <a:rPr lang="en-US" b="1" i="1" u="none" dirty="0"/>
              <a:t>economic</a:t>
            </a:r>
            <a:r>
              <a:rPr lang="en-US" b="0" u="none" dirty="0"/>
              <a:t> (unemployment, economic inequality), and </a:t>
            </a:r>
            <a:r>
              <a:rPr lang="en-US" b="1" u="none" dirty="0"/>
              <a:t>social </a:t>
            </a:r>
            <a:r>
              <a:rPr lang="en-US" b="0" u="none" dirty="0"/>
              <a:t>(food security, water scarcity, and poverty) challenges (Zander &amp; Mosterman, 2013). </a:t>
            </a:r>
          </a:p>
          <a:p>
            <a:pPr marL="171450" indent="-171450" algn="just">
              <a:buFont typeface="Arial" panose="020B0604020202020204" pitchFamily="34" charset="0"/>
              <a:buChar char="•"/>
            </a:pPr>
            <a:r>
              <a:rPr lang="en-US" b="0" u="none" dirty="0"/>
              <a:t>As a result, and following the failure of millennium development goals (see McCloskey, 2015), a new international agenda for development was adopted in September 2015 under the auspices of the United Nations 2030 Agenda for Sustainable Development (Johnston, 2016). </a:t>
            </a:r>
          </a:p>
          <a:p>
            <a:pPr marL="171450" indent="-171450" algn="just">
              <a:buFont typeface="Arial" panose="020B0604020202020204" pitchFamily="34" charset="0"/>
              <a:buChar char="•"/>
            </a:pPr>
            <a:r>
              <a:rPr lang="en-US" b="0" u="none" dirty="0"/>
              <a:t>However, what is much less clear is the dilemmas faced by humanity as they strive towards the attainment of the 17 SDGs.</a:t>
            </a:r>
          </a:p>
          <a:p>
            <a:pPr marL="171450" indent="-171450" algn="just">
              <a:buFont typeface="Arial" panose="020B0604020202020204" pitchFamily="34" charset="0"/>
              <a:buChar char="•"/>
            </a:pPr>
            <a:r>
              <a:rPr lang="en-US" b="0" u="none" dirty="0"/>
              <a:t>Two new discourses on the Circular Economy (CE) and Industry 4.0 are being promoted as significant systemic transformations that have the potential to contribute to the achievement of the 17 SDGs.</a:t>
            </a:r>
          </a:p>
          <a:p>
            <a:pPr marL="171450" indent="-171450" algn="just">
              <a:buFont typeface="Arial" panose="020B0604020202020204" pitchFamily="34" charset="0"/>
              <a:buChar char="•"/>
            </a:pPr>
            <a:r>
              <a:rPr lang="en-US" b="0" u="none" dirty="0"/>
              <a:t>CE advocates for an economic system that detaches environmental pressure from economic growth through the replacement of </a:t>
            </a:r>
            <a:r>
              <a:rPr lang="en-US" b="1" i="1" u="none" dirty="0"/>
              <a:t>linear production for circular production where waste becomes a resource </a:t>
            </a:r>
            <a:r>
              <a:rPr lang="en-US" b="0" u="none" dirty="0"/>
              <a:t>(Belmonte-</a:t>
            </a:r>
            <a:r>
              <a:rPr lang="en-US" b="0" u="none" dirty="0" err="1"/>
              <a:t>Ureña</a:t>
            </a:r>
            <a:r>
              <a:rPr lang="en-US" b="0" u="none" dirty="0"/>
              <a:t> et al., 2021; Sanguino et al., 2020). </a:t>
            </a:r>
          </a:p>
          <a:p>
            <a:pPr marL="171450" indent="-171450" algn="just">
              <a:buFont typeface="Arial" panose="020B0604020202020204" pitchFamily="34" charset="0"/>
              <a:buChar char="•"/>
            </a:pPr>
            <a:r>
              <a:rPr lang="en-US" b="0" u="none" dirty="0"/>
              <a:t>The current system is based on the </a:t>
            </a:r>
            <a:r>
              <a:rPr lang="en-US" b="1" i="1" u="none" dirty="0"/>
              <a:t>linear logic </a:t>
            </a:r>
            <a:r>
              <a:rPr lang="en-US" b="0" u="none" dirty="0"/>
              <a:t>that has supported global industrial development in the last few decades (de Souza Junior et al., 2020).</a:t>
            </a:r>
          </a:p>
          <a:p>
            <a:pPr marL="171450" indent="-171450" algn="just">
              <a:buFont typeface="Arial" panose="020B0604020202020204" pitchFamily="34" charset="0"/>
              <a:buChar char="•"/>
            </a:pPr>
            <a:r>
              <a:rPr lang="en-US" b="0" u="none" dirty="0"/>
              <a:t>It is based on the large-scale extraction, use, and disposal of materials, which is the source of many intergenerational and intergovernmental problems, such as waste disposal in natural areas, lack of resources, and climate change (Korhonen et al., 2018).</a:t>
            </a:r>
          </a:p>
          <a:p>
            <a:pPr marL="171450" indent="-171450" algn="just">
              <a:buFont typeface="Arial" panose="020B0604020202020204" pitchFamily="34" charset="0"/>
              <a:buChar char="•"/>
            </a:pPr>
            <a:r>
              <a:rPr lang="en-US" b="0" u="none" dirty="0"/>
              <a:t>The proposed CE paradigm is defined as a “regenerative system in which resource input and waste, emission, and energy leakage are minimized by slowing, closing, and narrowing material and energy loops. </a:t>
            </a:r>
          </a:p>
          <a:p>
            <a:pPr marL="171450" indent="-171450" algn="just">
              <a:buFont typeface="Arial" panose="020B0604020202020204" pitchFamily="34" charset="0"/>
              <a:buChar char="•"/>
            </a:pPr>
            <a:r>
              <a:rPr lang="en-US" b="0" u="none" dirty="0"/>
              <a:t>This can be achieved through durable design, maintenance, repair, reuse, remanufacturing, refurbishing, and recycling” (Geissdoerfer et al., 2017, p.759). </a:t>
            </a:r>
          </a:p>
          <a:p>
            <a:pPr marL="171450" indent="-171450" algn="just">
              <a:buFont typeface="Arial" panose="020B0604020202020204" pitchFamily="34" charset="0"/>
              <a:buChar char="•"/>
            </a:pPr>
            <a:r>
              <a:rPr lang="en-US" b="0" u="none" dirty="0"/>
              <a:t>Thus, CE has emerged as </a:t>
            </a:r>
            <a:r>
              <a:rPr lang="en-US" b="1" i="1" u="none" dirty="0"/>
              <a:t>strategic response to sustainability challenges </a:t>
            </a:r>
            <a:r>
              <a:rPr lang="en-US" b="0" u="none" dirty="0"/>
              <a:t>to the limits of a linear economy, and promotes a circular rationale focused on a </a:t>
            </a:r>
            <a:r>
              <a:rPr lang="en-US" b="1" i="1" u="none" dirty="0"/>
              <a:t>“zero waste economy” </a:t>
            </a:r>
            <a:r>
              <a:rPr lang="en-US" b="0" u="none" dirty="0"/>
              <a:t>(van Langen et al., 2021).</a:t>
            </a:r>
          </a:p>
          <a:p>
            <a:pPr marL="171450" indent="-171450" algn="just">
              <a:buFont typeface="Arial" panose="020B0604020202020204" pitchFamily="34" charset="0"/>
              <a:buChar char="•"/>
            </a:pPr>
            <a:r>
              <a:rPr lang="en-US" b="0" u="none" dirty="0"/>
              <a:t>While advocates advance CE as a practical solution to sustainability challenges, critics point to the concept’s questionable theoretical, practical, and ideological foundations. </a:t>
            </a:r>
          </a:p>
          <a:p>
            <a:pPr marL="171450" indent="-171450" algn="just">
              <a:buFont typeface="Arial" panose="020B0604020202020204" pitchFamily="34" charset="0"/>
              <a:buChar char="•"/>
            </a:pPr>
            <a:r>
              <a:rPr lang="en-US" b="0" u="none" dirty="0"/>
              <a:t>The generic critique is that CE is a vague, uncontroversial reassuring discourse for policy makers to use as a buzzword for sustainable development; however, the circular future is not mapped out while questions abound as to how to disrupt contemporary social institutions that have evolved using the linear rationale (Corvellec et al., 2022).</a:t>
            </a:r>
          </a:p>
          <a:p>
            <a:pPr marL="171450" indent="-171450" algn="just">
              <a:buFont typeface="Arial" panose="020B0604020202020204" pitchFamily="34" charset="0"/>
              <a:buChar char="•"/>
            </a:pPr>
            <a:r>
              <a:rPr lang="en-US" b="0" u="none" dirty="0"/>
              <a:t>The critics of CE recommend a much more modest conception of the potentials of CE, with a focus on actual solutions to actual problems; concreteness in the type of circularity being implemented; transparency and accountability for achievements and shortcomings of CE (Corvellec et al., 2022). </a:t>
            </a:r>
          </a:p>
          <a:p>
            <a:pPr marL="171450" indent="-171450" algn="just">
              <a:buFont typeface="Arial" panose="020B0604020202020204" pitchFamily="34" charset="0"/>
              <a:buChar char="•"/>
            </a:pPr>
            <a:r>
              <a:rPr lang="en-US" b="0" u="none" dirty="0"/>
              <a:t>The two opposing views show that there is a dilemma. </a:t>
            </a:r>
          </a:p>
          <a:p>
            <a:pPr marL="171450" indent="-171450" algn="just">
              <a:buFont typeface="Arial" panose="020B0604020202020204" pitchFamily="34" charset="0"/>
              <a:buChar char="•"/>
            </a:pPr>
            <a:r>
              <a:rPr lang="en-US" b="0" u="none" dirty="0"/>
              <a:t>On the one hand, people who believe in CE imagine a sustainable future based on planned circularity, circular modernism, bottom-up sufficiency, and peer-to-peer circularity. </a:t>
            </a:r>
          </a:p>
          <a:p>
            <a:pPr marL="171450" indent="-171450" algn="just">
              <a:buFont typeface="Arial" panose="020B0604020202020204" pitchFamily="34" charset="0"/>
              <a:buChar char="•"/>
            </a:pPr>
            <a:r>
              <a:rPr lang="en-US" b="0" u="none" dirty="0"/>
              <a:t>On the other hand, people who don't believe in CE say that it is a myth that "paints" a "utopian" future (Bauwens et al., 2020; Corvellec et al., 2022).</a:t>
            </a:r>
          </a:p>
        </p:txBody>
      </p:sp>
      <p:sp>
        <p:nvSpPr>
          <p:cNvPr id="4" name="Slide Number Placeholder 3"/>
          <p:cNvSpPr>
            <a:spLocks noGrp="1"/>
          </p:cNvSpPr>
          <p:nvPr>
            <p:ph type="sldNum" sz="quarter" idx="5"/>
          </p:nvPr>
        </p:nvSpPr>
        <p:spPr/>
        <p:txBody>
          <a:bodyPr/>
          <a:lstStyle/>
          <a:p>
            <a:fld id="{DA63BEDF-DF83-45B6-B1E3-C6E354915708}" type="slidenum">
              <a:rPr lang="en-ZA" smtClean="0"/>
              <a:pPr/>
              <a:t>6</a:t>
            </a:fld>
            <a:endParaRPr lang="en-ZA"/>
          </a:p>
        </p:txBody>
      </p:sp>
    </p:spTree>
    <p:extLst>
      <p:ext uri="{BB962C8B-B14F-4D97-AF65-F5344CB8AC3E}">
        <p14:creationId xmlns:p14="http://schemas.microsoft.com/office/powerpoint/2010/main" val="1410726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t>SYSTEM COMPLEXITY EXPLODES:</a:t>
            </a:r>
          </a:p>
          <a:p>
            <a:pPr marL="171450" indent="-171450" algn="just">
              <a:buFont typeface="Arial" panose="020B0604020202020204" pitchFamily="34" charset="0"/>
              <a:buChar char="•"/>
            </a:pPr>
            <a:r>
              <a:rPr lang="en-US" b="0" u="none" dirty="0"/>
              <a:t>The general view is that global complexity, comprising of five critical sub-systems of the ecological system; economic system; technological system; social system; and the political system, has spun out of control and has outgrown global governance mechanisms that were enacted after the second world war in 1945 (Schwab, 2019). </a:t>
            </a:r>
          </a:p>
          <a:p>
            <a:pPr marL="171450" indent="-171450" algn="just">
              <a:buFont typeface="Arial" panose="020B0604020202020204" pitchFamily="34" charset="0"/>
              <a:buChar char="•"/>
            </a:pPr>
            <a:r>
              <a:rPr lang="en-US" b="0" u="none" dirty="0"/>
              <a:t>That current global systems are always 'on the edge of chaos', with the "'normal" state of nature far from that of balance and repose, but that which demands recovery and rebalancing from the last disaster (</a:t>
            </a:r>
            <a:r>
              <a:rPr lang="en-US" b="0" u="none" dirty="0" err="1"/>
              <a:t>Budiansky</a:t>
            </a:r>
            <a:r>
              <a:rPr lang="en-US" b="0" u="none" dirty="0"/>
              <a:t> &amp; Pimm, 1995; </a:t>
            </a:r>
            <a:r>
              <a:rPr lang="en-US" b="0" u="none" dirty="0" err="1"/>
              <a:t>Urry</a:t>
            </a:r>
            <a:r>
              <a:rPr lang="en-US" b="0" u="none" dirty="0"/>
              <a:t>, 2005). </a:t>
            </a:r>
          </a:p>
          <a:p>
            <a:pPr marL="171450" indent="-171450" algn="just">
              <a:buFont typeface="Arial" panose="020B0604020202020204" pitchFamily="34" charset="0"/>
              <a:buChar char="•"/>
            </a:pPr>
            <a:r>
              <a:rPr lang="en-US" b="0" u="none" dirty="0"/>
              <a:t>As the Industry 4.0 continues to evolve, there is also a commensurate increase in global systems complexity in two main aspects/dimensions (Figure 7): technology-driven complexity due to the different layers of 4IR technologies; and scope-driven complexity due to the proliferation of systems interfaces and governance mechanisms (Friedenthal et al., 2021). </a:t>
            </a:r>
          </a:p>
          <a:p>
            <a:pPr marL="171450" indent="-171450" algn="just">
              <a:buFont typeface="Arial" panose="020B0604020202020204" pitchFamily="34" charset="0"/>
              <a:buChar char="•"/>
            </a:pPr>
            <a:r>
              <a:rPr lang="en-US" b="0" u="none" dirty="0"/>
              <a:t>Other drivers of global systems complexity are linked to increased demand for greater systems capability and efficiency and improved systems adaptability due to context-awareness of application and increased autonomy. </a:t>
            </a:r>
          </a:p>
          <a:p>
            <a:pPr marL="171450" indent="-171450" algn="just">
              <a:buFont typeface="Arial" panose="020B0604020202020204" pitchFamily="34" charset="0"/>
              <a:buChar char="•"/>
            </a:pPr>
            <a:r>
              <a:rPr lang="en-US" b="0" u="none" dirty="0"/>
              <a:t>Global system complexity is visible in the evolution to complex systems such as smart houses, modern automobiles, household appliances, energy networks, precision medicine, etc.  </a:t>
            </a:r>
          </a:p>
          <a:p>
            <a:pPr marL="171450" indent="-171450" algn="just">
              <a:buFont typeface="Arial" panose="020B0604020202020204" pitchFamily="34" charset="0"/>
              <a:buChar char="•"/>
            </a:pPr>
            <a:r>
              <a:rPr lang="en-US" b="0" u="none" dirty="0"/>
              <a:t>If living on the ‘edge of chaos’ has become “normal”, achieving rebalance must consider newer approaches that deal with huge amounts of distributed components, heterogeneity of global systems, problem size and dynamic changes of the environment (Šešum-Čavić, 2019). </a:t>
            </a:r>
          </a:p>
          <a:p>
            <a:pPr marL="171450" indent="-171450" algn="just">
              <a:buFont typeface="Arial" panose="020B0604020202020204" pitchFamily="34" charset="0"/>
              <a:buChar char="•"/>
            </a:pPr>
            <a:r>
              <a:rPr lang="en-US" b="0" u="none" dirty="0"/>
              <a:t>To address the increase in global system complexity, various concepts have emerged to explain humanity’s response to dilemmas arising from systemic complexity. </a:t>
            </a:r>
          </a:p>
          <a:p>
            <a:pPr marL="171450" indent="-171450" algn="just">
              <a:buFont typeface="Arial" panose="020B0604020202020204" pitchFamily="34" charset="0"/>
              <a:buChar char="•"/>
            </a:pPr>
            <a:r>
              <a:rPr lang="en-US" b="0" u="none" dirty="0"/>
              <a:t>Certainly, from the design and architecting of complex system, modularization is at the fore of addressing systemic complexity. </a:t>
            </a:r>
          </a:p>
          <a:p>
            <a:pPr marL="171450" indent="-171450" algn="just">
              <a:buFont typeface="Arial" panose="020B0604020202020204" pitchFamily="34" charset="0"/>
              <a:buChar char="•"/>
            </a:pPr>
            <a:r>
              <a:rPr lang="en-US" b="0" u="none" dirty="0"/>
              <a:t>For instance, Gärtner &amp; Schön (2016), emphasizes that modularization of business models emphasizes a set of decisions that allows and organization to develop capability to adjust flexible and resiliently to environmental turbulence using product modularity, channel modularity, pricing modularity, asset and capability modularity and partner modularity. </a:t>
            </a:r>
          </a:p>
          <a:p>
            <a:pPr marL="171450" indent="-171450" algn="just">
              <a:buFont typeface="Arial" panose="020B0604020202020204" pitchFamily="34" charset="0"/>
              <a:buChar char="•"/>
            </a:pPr>
            <a:r>
              <a:rPr lang="en-US" b="0" u="none" dirty="0"/>
              <a:t>However, despite modularization being advanced as a way of handling systemic complexity, the difficulty of determining what constitutes an adequate modularization of a complex system has received little consideration(Ethiraj &amp; Levinthal, 2004) . </a:t>
            </a:r>
          </a:p>
          <a:p>
            <a:pPr marL="171450" indent="-171450" algn="just">
              <a:buFont typeface="Arial" panose="020B0604020202020204" pitchFamily="34" charset="0"/>
              <a:buChar char="•"/>
            </a:pPr>
            <a:r>
              <a:rPr lang="en-US" b="0" u="none" dirty="0"/>
              <a:t>Realizing modularization is still a dilemma, as designers of complex systems are normally faced with trade-off between the destabilizing effects of overly refined modularization and the modest levels of search and a premature fixation on inferior designs that can result from excessive levels of integration (Ethiraj &amp; Levinthal, 2004). </a:t>
            </a:r>
          </a:p>
          <a:p>
            <a:pPr marL="171450" indent="-171450" algn="just">
              <a:buFont typeface="Arial" panose="020B0604020202020204" pitchFamily="34" charset="0"/>
              <a:buChar char="•"/>
            </a:pPr>
            <a:r>
              <a:rPr lang="en-US" b="0" u="none" dirty="0"/>
              <a:t>Apart from trade-offs linked to the process of modularization, its nature is still taking shape, with different conceptualizations. </a:t>
            </a:r>
          </a:p>
          <a:p>
            <a:pPr marL="171450" indent="-171450" algn="just">
              <a:buFont typeface="Arial" panose="020B0604020202020204" pitchFamily="34" charset="0"/>
              <a:buChar char="•"/>
            </a:pPr>
            <a:r>
              <a:rPr lang="en-US" b="0" u="none" dirty="0"/>
              <a:t>For instance, Micheli et al., (2019) puts forward an ontology of modularization as a system lifecycle management strategy, and not merely as a design issue inimical of the architecting of systems. </a:t>
            </a:r>
          </a:p>
          <a:p>
            <a:pPr marL="171450" indent="-171450" algn="just">
              <a:buFont typeface="Arial" panose="020B0604020202020204" pitchFamily="34" charset="0"/>
              <a:buChar char="•"/>
            </a:pPr>
            <a:r>
              <a:rPr lang="en-US" b="0" u="none" dirty="0"/>
              <a:t>Persistent challenges and global system complexity point to modularization being a dilemma that decision makers at all levels of society are still grappling with. points to a dilemma that is persistent, thus resolving to a strategic decision that, by its very nature, has consequences on the whole system’s life cycle. </a:t>
            </a:r>
          </a:p>
          <a:p>
            <a:pPr marL="0" indent="0" algn="just">
              <a:buFont typeface="Arial" panose="020B0604020202020204" pitchFamily="34" charset="0"/>
              <a:buNone/>
            </a:pPr>
            <a:r>
              <a:rPr lang="en-US" b="1" u="sng" dirty="0"/>
              <a:t>EXAMPLES:</a:t>
            </a:r>
          </a:p>
          <a:p>
            <a:pPr marL="228600" indent="-228600" algn="just">
              <a:buFont typeface="+mj-lt"/>
              <a:buAutoNum type="arabicPeriod"/>
            </a:pPr>
            <a:r>
              <a:rPr lang="en-US" b="1" i="1" u="none" dirty="0"/>
              <a:t>SMART HOUSES </a:t>
            </a:r>
            <a:r>
              <a:rPr lang="en-US" b="0" u="none" dirty="0"/>
              <a:t>containing heating, air-conditioning, lighting, and security subsystems, controlled by smart thermostats</a:t>
            </a:r>
          </a:p>
          <a:p>
            <a:pPr marL="0" indent="0" algn="just">
              <a:buFont typeface="Arial" panose="020B0604020202020204" pitchFamily="34" charset="0"/>
              <a:buNone/>
            </a:pPr>
            <a:r>
              <a:rPr lang="en-US" b="0" u="none" dirty="0"/>
              <a:t>and a spectrum of sensors, which are frequently connected to the internet and mobile phones, to optimize energy consumption, comfort, safety, and other functions.</a:t>
            </a:r>
          </a:p>
          <a:p>
            <a:pPr marL="0" indent="0" algn="just">
              <a:buFont typeface="+mj-lt"/>
              <a:buNone/>
            </a:pPr>
            <a:r>
              <a:rPr lang="en-US" b="1" u="none" dirty="0"/>
              <a:t>2. MODERN AUTOMOBILES </a:t>
            </a:r>
            <a:r>
              <a:rPr lang="en-US" b="0" u="none" dirty="0"/>
              <a:t>incorporating intelligent navigation systems and multiple controllers for advanced driving assistance systems, power management, suspension management, and many more subsystems each of which is highly complex in its own right.</a:t>
            </a:r>
          </a:p>
          <a:p>
            <a:pPr marL="0" indent="0" algn="just">
              <a:buFont typeface="+mj-lt"/>
              <a:buNone/>
            </a:pPr>
            <a:r>
              <a:rPr lang="en-US" b="1" u="none" dirty="0"/>
              <a:t>3. ENERGY NETWORKS </a:t>
            </a:r>
            <a:r>
              <a:rPr lang="en-US" b="0" u="none" dirty="0"/>
              <a:t>that are necessarily systems of systems, consisting of geographically and managerially distributed</a:t>
            </a:r>
          </a:p>
          <a:p>
            <a:pPr marL="0" indent="0" algn="just">
              <a:buFont typeface="+mj-lt"/>
              <a:buNone/>
            </a:pPr>
            <a:r>
              <a:rPr lang="en-US" b="0" u="none" dirty="0"/>
              <a:t>elements comprising generation, transmission and distribution, supported by intelligent sensors, energy management processors, and sophisticated logistical and cyber-security systems.</a:t>
            </a:r>
          </a:p>
          <a:p>
            <a:pPr marL="0" indent="0" algn="just">
              <a:buFont typeface="+mj-lt"/>
              <a:buNone/>
            </a:pPr>
            <a:endParaRPr lang="en-US" b="0" u="none"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7</a:t>
            </a:fld>
            <a:endParaRPr lang="en-ZA"/>
          </a:p>
        </p:txBody>
      </p:sp>
    </p:spTree>
    <p:extLst>
      <p:ext uri="{BB962C8B-B14F-4D97-AF65-F5344CB8AC3E}">
        <p14:creationId xmlns:p14="http://schemas.microsoft.com/office/powerpoint/2010/main" val="955011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A63BEDF-DF83-45B6-B1E3-C6E354915708}" type="slidenum">
              <a:rPr lang="en-ZA" smtClean="0"/>
              <a:pPr/>
              <a:t>8</a:t>
            </a:fld>
            <a:endParaRPr lang="en-ZA"/>
          </a:p>
        </p:txBody>
      </p:sp>
    </p:spTree>
    <p:extLst>
      <p:ext uri="{BB962C8B-B14F-4D97-AF65-F5344CB8AC3E}">
        <p14:creationId xmlns:p14="http://schemas.microsoft.com/office/powerpoint/2010/main" val="4110036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131840" y="4772394"/>
            <a:ext cx="5863813" cy="357447"/>
          </a:xfrm>
          <a:prstGeom prst="rect">
            <a:avLst/>
          </a:prstGeom>
        </p:spPr>
        <p:txBody>
          <a:bodyPr anchor="t">
            <a:noAutofit/>
          </a:bodyPr>
          <a:lstStyle>
            <a:lvl1pPr algn="r">
              <a:defRPr sz="2100" b="1" baseline="0">
                <a:solidFill>
                  <a:srgbClr val="034EA2"/>
                </a:solidFill>
                <a:latin typeface="Times New Roman" panose="02020603050405020304" pitchFamily="18" charset="0"/>
                <a:cs typeface="Times New Roman" panose="02020603050405020304" pitchFamily="18" charset="0"/>
              </a:defRPr>
            </a:lvl1pPr>
          </a:lstStyle>
          <a:p>
            <a:r>
              <a:rPr lang="en-US" dirty="0"/>
              <a:t>Presentation Title</a:t>
            </a:r>
            <a:endParaRPr lang="en-Z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0743" y="4717630"/>
            <a:ext cx="1065047" cy="665906"/>
          </a:xfrm>
          <a:prstGeom prst="rect">
            <a:avLst/>
          </a:prstGeom>
        </p:spPr>
      </p:pic>
      <p:sp>
        <p:nvSpPr>
          <p:cNvPr id="11" name="Rectangle 10"/>
          <p:cNvSpPr/>
          <p:nvPr userDrawn="1"/>
        </p:nvSpPr>
        <p:spPr>
          <a:xfrm>
            <a:off x="0" y="0"/>
            <a:ext cx="9144000" cy="4539049"/>
          </a:xfrm>
          <a:prstGeom prst="rect">
            <a:avLst/>
          </a:prstGeom>
          <a:solidFill>
            <a:srgbClr val="034EA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sz="1351"/>
          </a:p>
        </p:txBody>
      </p:sp>
      <p:cxnSp>
        <p:nvCxnSpPr>
          <p:cNvPr id="12" name="Straight Connector 11"/>
          <p:cNvCxnSpPr/>
          <p:nvPr userDrawn="1"/>
        </p:nvCxnSpPr>
        <p:spPr>
          <a:xfrm>
            <a:off x="1287066" y="4843831"/>
            <a:ext cx="0" cy="504825"/>
          </a:xfrm>
          <a:prstGeom prst="line">
            <a:avLst/>
          </a:prstGeom>
          <a:ln w="6350">
            <a:solidFill>
              <a:schemeClr val="bg2">
                <a:lumMod val="85000"/>
              </a:schemeClr>
            </a:solidFill>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43236" y="1631964"/>
            <a:ext cx="1476984" cy="1899781"/>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5029" y="4717845"/>
            <a:ext cx="936861" cy="691086"/>
          </a:xfrm>
          <a:prstGeom prst="rect">
            <a:avLst/>
          </a:prstGeom>
        </p:spPr>
      </p:pic>
      <p:sp>
        <p:nvSpPr>
          <p:cNvPr id="15" name="Text Placeholder 23"/>
          <p:cNvSpPr>
            <a:spLocks noGrp="1"/>
          </p:cNvSpPr>
          <p:nvPr>
            <p:ph type="body" sz="quarter" idx="10" hasCustomPrompt="1"/>
          </p:nvPr>
        </p:nvSpPr>
        <p:spPr>
          <a:xfrm>
            <a:off x="3131841" y="5625219"/>
            <a:ext cx="5863818" cy="357446"/>
          </a:xfrm>
          <a:prstGeom prst="rect">
            <a:avLst/>
          </a:prstGeom>
        </p:spPr>
        <p:txBody>
          <a:bodyPr>
            <a:noAutofit/>
          </a:bodyPr>
          <a:lstStyle>
            <a:lvl1pPr marL="0" indent="0" algn="r">
              <a:buNone/>
              <a:defRPr sz="900" baseline="0">
                <a:solidFill>
                  <a:srgbClr val="454545"/>
                </a:solidFill>
                <a:latin typeface="Calibri" panose="020F0502020204030204" pitchFamily="34" charset="0"/>
                <a:cs typeface="Calibri" panose="020F0502020204030204" pitchFamily="34" charset="0"/>
              </a:defRPr>
            </a:lvl1pPr>
          </a:lstStyle>
          <a:p>
            <a:pPr lvl="0"/>
            <a:r>
              <a:rPr lang="en-ZA" dirty="0"/>
              <a:t>Date | Venue</a:t>
            </a:r>
          </a:p>
        </p:txBody>
      </p:sp>
    </p:spTree>
    <p:extLst>
      <p:ext uri="{BB962C8B-B14F-4D97-AF65-F5344CB8AC3E}">
        <p14:creationId xmlns:p14="http://schemas.microsoft.com/office/powerpoint/2010/main" val="168061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lang="en-ZA" sz="3200" b="1"/>
            </a:lvl1pPr>
          </a:lstStyle>
          <a:p>
            <a:pPr lvl="0" algn="l"/>
            <a:r>
              <a:rPr lang="en-US"/>
              <a:t>Click to edit Master title style</a:t>
            </a:r>
            <a:endParaRPr lang="en-ZA"/>
          </a:p>
        </p:txBody>
      </p:sp>
      <p:sp>
        <p:nvSpPr>
          <p:cNvPr id="3" name="Content Placeholder 2"/>
          <p:cNvSpPr>
            <a:spLocks noGrp="1"/>
          </p:cNvSpPr>
          <p:nvPr>
            <p:ph sz="half" idx="1"/>
          </p:nvPr>
        </p:nvSpPr>
        <p:spPr>
          <a:xfrm>
            <a:off x="457200" y="1600203"/>
            <a:ext cx="8229600" cy="2268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457200" y="3861048"/>
            <a:ext cx="8229600" cy="2268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Date Placeholder 3"/>
          <p:cNvSpPr>
            <a:spLocks noGrp="1"/>
          </p:cNvSpPr>
          <p:nvPr>
            <p:ph type="dt" sz="half" idx="10"/>
          </p:nvPr>
        </p:nvSpPr>
        <p:spPr>
          <a:xfrm>
            <a:off x="457200" y="6356354"/>
            <a:ext cx="2133600" cy="365125"/>
          </a:xfrm>
        </p:spPr>
        <p:txBody>
          <a:bodyPr/>
          <a:lstStyle>
            <a:lvl1pPr>
              <a:defRPr/>
            </a:lvl1pPr>
          </a:lstStyle>
          <a:p>
            <a:endParaRPr lang="en-ZA"/>
          </a:p>
        </p:txBody>
      </p:sp>
      <p:sp>
        <p:nvSpPr>
          <p:cNvPr id="7" name="Footer Placeholder 4"/>
          <p:cNvSpPr>
            <a:spLocks noGrp="1"/>
          </p:cNvSpPr>
          <p:nvPr>
            <p:ph type="ftr" sz="quarter" idx="11"/>
          </p:nvPr>
        </p:nvSpPr>
        <p:spPr>
          <a:xfrm>
            <a:off x="3124200" y="6356354"/>
            <a:ext cx="2895600" cy="365125"/>
          </a:xfrm>
        </p:spPr>
        <p:txBody>
          <a:bodyPr/>
          <a:lstStyle>
            <a:lvl1pPr>
              <a:defRPr/>
            </a:lvl1pPr>
          </a:lstStyle>
          <a:p>
            <a:pPr>
              <a:defRPr/>
            </a:pPr>
            <a:endParaRPr lang="en-ZA"/>
          </a:p>
        </p:txBody>
      </p:sp>
      <p:sp>
        <p:nvSpPr>
          <p:cNvPr id="8" name="Slide Number Placeholder 5"/>
          <p:cNvSpPr>
            <a:spLocks noGrp="1"/>
          </p:cNvSpPr>
          <p:nvPr>
            <p:ph type="sldNum" sz="quarter" idx="12"/>
          </p:nvPr>
        </p:nvSpPr>
        <p:spPr>
          <a:xfrm>
            <a:off x="6553200" y="6356354"/>
            <a:ext cx="2133600" cy="365125"/>
          </a:xfrm>
        </p:spPr>
        <p:txBody>
          <a:bodyPr/>
          <a:lstStyle>
            <a:lvl1pPr>
              <a:defRPr>
                <a:solidFill>
                  <a:schemeClr val="tx1"/>
                </a:solidFill>
              </a:defRPr>
            </a:lvl1pPr>
          </a:lstStyle>
          <a:p>
            <a:fld id="{24A945E8-739B-464D-8114-CD07F65D0AF6}" type="slidenum">
              <a:rPr lang="en-ZA"/>
              <a:pPr/>
              <a:t>‹#›</a:t>
            </a:fld>
            <a:endParaRPr lang="en-ZA"/>
          </a:p>
        </p:txBody>
      </p:sp>
    </p:spTree>
    <p:extLst>
      <p:ext uri="{BB962C8B-B14F-4D97-AF65-F5344CB8AC3E}">
        <p14:creationId xmlns:p14="http://schemas.microsoft.com/office/powerpoint/2010/main" val="315060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lang="en-ZA" sz="3200" b="1"/>
            </a:lvl1pPr>
          </a:lstStyle>
          <a:p>
            <a:pPr lvl="0" algn="l"/>
            <a:r>
              <a:rPr lang="en-US"/>
              <a:t>Click to edit Master title style</a:t>
            </a:r>
            <a:endParaRPr lang="en-ZA"/>
          </a:p>
        </p:txBody>
      </p:sp>
      <p:sp>
        <p:nvSpPr>
          <p:cNvPr id="3" name="Content Placeholder 2"/>
          <p:cNvSpPr>
            <a:spLocks noGrp="1"/>
          </p:cNvSpPr>
          <p:nvPr>
            <p:ph sz="half" idx="1"/>
          </p:nvPr>
        </p:nvSpPr>
        <p:spPr>
          <a:xfrm>
            <a:off x="457200" y="1384181"/>
            <a:ext cx="4038600" cy="2476868"/>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4648200" y="1384181"/>
            <a:ext cx="4038600" cy="2476868"/>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p:cNvSpPr>
            <a:spLocks noGrp="1"/>
          </p:cNvSpPr>
          <p:nvPr>
            <p:ph sz="half" idx="10"/>
          </p:nvPr>
        </p:nvSpPr>
        <p:spPr>
          <a:xfrm>
            <a:off x="467544" y="3933056"/>
            <a:ext cx="4038600" cy="2476868"/>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Content Placeholder 3"/>
          <p:cNvSpPr>
            <a:spLocks noGrp="1"/>
          </p:cNvSpPr>
          <p:nvPr>
            <p:ph sz="half" idx="11"/>
          </p:nvPr>
        </p:nvSpPr>
        <p:spPr>
          <a:xfrm>
            <a:off x="4658544" y="3933056"/>
            <a:ext cx="4038600" cy="2476868"/>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Date Placeholder 3"/>
          <p:cNvSpPr>
            <a:spLocks noGrp="1"/>
          </p:cNvSpPr>
          <p:nvPr>
            <p:ph type="dt" sz="half" idx="12"/>
          </p:nvPr>
        </p:nvSpPr>
        <p:spPr>
          <a:xfrm>
            <a:off x="457200" y="6356354"/>
            <a:ext cx="2133600" cy="365125"/>
          </a:xfrm>
        </p:spPr>
        <p:txBody>
          <a:bodyPr/>
          <a:lstStyle>
            <a:lvl1pPr>
              <a:defRPr/>
            </a:lvl1pPr>
          </a:lstStyle>
          <a:p>
            <a:endParaRPr lang="en-ZA"/>
          </a:p>
        </p:txBody>
      </p:sp>
      <p:sp>
        <p:nvSpPr>
          <p:cNvPr id="9" name="Footer Placeholder 4"/>
          <p:cNvSpPr>
            <a:spLocks noGrp="1"/>
          </p:cNvSpPr>
          <p:nvPr>
            <p:ph type="ftr" sz="quarter" idx="13"/>
          </p:nvPr>
        </p:nvSpPr>
        <p:spPr>
          <a:xfrm>
            <a:off x="3124200" y="6356354"/>
            <a:ext cx="2895600" cy="365125"/>
          </a:xfrm>
        </p:spPr>
        <p:txBody>
          <a:bodyPr/>
          <a:lstStyle>
            <a:lvl1pPr>
              <a:defRPr/>
            </a:lvl1pPr>
          </a:lstStyle>
          <a:p>
            <a:pPr>
              <a:defRPr/>
            </a:pPr>
            <a:endParaRPr lang="en-ZA"/>
          </a:p>
        </p:txBody>
      </p:sp>
      <p:sp>
        <p:nvSpPr>
          <p:cNvPr id="10" name="Slide Number Placeholder 5"/>
          <p:cNvSpPr>
            <a:spLocks noGrp="1"/>
          </p:cNvSpPr>
          <p:nvPr>
            <p:ph type="sldNum" sz="quarter" idx="14"/>
          </p:nvPr>
        </p:nvSpPr>
        <p:spPr>
          <a:xfrm>
            <a:off x="6553200" y="6356354"/>
            <a:ext cx="2133600" cy="365125"/>
          </a:xfrm>
        </p:spPr>
        <p:txBody>
          <a:bodyPr/>
          <a:lstStyle>
            <a:lvl1pPr>
              <a:defRPr>
                <a:solidFill>
                  <a:schemeClr val="tx1"/>
                </a:solidFill>
              </a:defRPr>
            </a:lvl1pPr>
          </a:lstStyle>
          <a:p>
            <a:fld id="{24A945E8-739B-464D-8114-CD07F65D0AF6}" type="slidenum">
              <a:rPr lang="en-ZA"/>
              <a:pPr/>
              <a:t>‹#›</a:t>
            </a:fld>
            <a:endParaRPr lang="en-ZA"/>
          </a:p>
        </p:txBody>
      </p:sp>
    </p:spTree>
    <p:extLst>
      <p:ext uri="{BB962C8B-B14F-4D97-AF65-F5344CB8AC3E}">
        <p14:creationId xmlns:p14="http://schemas.microsoft.com/office/powerpoint/2010/main" val="3326575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lang="en-ZA" sz="3200" b="1"/>
            </a:lvl1pPr>
          </a:lstStyle>
          <a:p>
            <a:pPr lvl="0" algn="l"/>
            <a:r>
              <a:rPr lang="en-US"/>
              <a:t>Click to edit Master title style</a:t>
            </a:r>
            <a:endParaRPr lang="en-ZA"/>
          </a:p>
        </p:txBody>
      </p:sp>
      <p:sp>
        <p:nvSpPr>
          <p:cNvPr id="3" name="Content Placeholder 2"/>
          <p:cNvSpPr>
            <a:spLocks noGrp="1"/>
          </p:cNvSpPr>
          <p:nvPr>
            <p:ph sz="half" idx="1"/>
          </p:nvPr>
        </p:nvSpPr>
        <p:spPr>
          <a:xfrm>
            <a:off x="457200" y="1340768"/>
            <a:ext cx="2682000" cy="2336400"/>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noChangeAspect="1"/>
          </p:cNvSpPr>
          <p:nvPr>
            <p:ph sz="half" idx="2"/>
          </p:nvPr>
        </p:nvSpPr>
        <p:spPr>
          <a:xfrm>
            <a:off x="3231987" y="1340768"/>
            <a:ext cx="2680026" cy="2337971"/>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Content Placeholder 2"/>
          <p:cNvSpPr>
            <a:spLocks noGrp="1" noChangeAspect="1"/>
          </p:cNvSpPr>
          <p:nvPr>
            <p:ph sz="half" idx="10"/>
          </p:nvPr>
        </p:nvSpPr>
        <p:spPr>
          <a:xfrm>
            <a:off x="457200" y="3789040"/>
            <a:ext cx="2680026" cy="2337971"/>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Content Placeholder 3"/>
          <p:cNvSpPr>
            <a:spLocks noGrp="1" noChangeAspect="1"/>
          </p:cNvSpPr>
          <p:nvPr>
            <p:ph sz="half" idx="11"/>
          </p:nvPr>
        </p:nvSpPr>
        <p:spPr>
          <a:xfrm>
            <a:off x="3231987" y="3789040"/>
            <a:ext cx="2680026" cy="2337971"/>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Date Placeholder 3"/>
          <p:cNvSpPr>
            <a:spLocks noGrp="1"/>
          </p:cNvSpPr>
          <p:nvPr>
            <p:ph type="dt" sz="half" idx="12"/>
          </p:nvPr>
        </p:nvSpPr>
        <p:spPr>
          <a:xfrm>
            <a:off x="457200" y="6356354"/>
            <a:ext cx="2133600" cy="365125"/>
          </a:xfrm>
        </p:spPr>
        <p:txBody>
          <a:bodyPr/>
          <a:lstStyle>
            <a:lvl1pPr>
              <a:defRPr/>
            </a:lvl1pPr>
          </a:lstStyle>
          <a:p>
            <a:endParaRPr lang="en-ZA"/>
          </a:p>
        </p:txBody>
      </p:sp>
      <p:sp>
        <p:nvSpPr>
          <p:cNvPr id="9" name="Footer Placeholder 4"/>
          <p:cNvSpPr>
            <a:spLocks noGrp="1"/>
          </p:cNvSpPr>
          <p:nvPr>
            <p:ph type="ftr" sz="quarter" idx="13"/>
          </p:nvPr>
        </p:nvSpPr>
        <p:spPr>
          <a:xfrm>
            <a:off x="3124200" y="6356354"/>
            <a:ext cx="2895600" cy="365125"/>
          </a:xfrm>
        </p:spPr>
        <p:txBody>
          <a:bodyPr/>
          <a:lstStyle>
            <a:lvl1pPr>
              <a:defRPr/>
            </a:lvl1pPr>
          </a:lstStyle>
          <a:p>
            <a:pPr>
              <a:defRPr/>
            </a:pPr>
            <a:endParaRPr lang="en-ZA"/>
          </a:p>
        </p:txBody>
      </p:sp>
      <p:sp>
        <p:nvSpPr>
          <p:cNvPr id="10" name="Slide Number Placeholder 5"/>
          <p:cNvSpPr>
            <a:spLocks noGrp="1"/>
          </p:cNvSpPr>
          <p:nvPr>
            <p:ph type="sldNum" sz="quarter" idx="14"/>
          </p:nvPr>
        </p:nvSpPr>
        <p:spPr>
          <a:xfrm>
            <a:off x="6553200" y="6356354"/>
            <a:ext cx="2133600" cy="365125"/>
          </a:xfrm>
        </p:spPr>
        <p:txBody>
          <a:bodyPr/>
          <a:lstStyle>
            <a:lvl1pPr>
              <a:defRPr>
                <a:solidFill>
                  <a:schemeClr val="tx1"/>
                </a:solidFill>
              </a:defRPr>
            </a:lvl1pPr>
          </a:lstStyle>
          <a:p>
            <a:fld id="{24A945E8-739B-464D-8114-CD07F65D0AF6}" type="slidenum">
              <a:rPr lang="en-ZA"/>
              <a:pPr/>
              <a:t>‹#›</a:t>
            </a:fld>
            <a:endParaRPr lang="en-ZA"/>
          </a:p>
        </p:txBody>
      </p:sp>
      <p:sp>
        <p:nvSpPr>
          <p:cNvPr id="11" name="Content Placeholder 3"/>
          <p:cNvSpPr>
            <a:spLocks noGrp="1" noChangeAspect="1"/>
          </p:cNvSpPr>
          <p:nvPr>
            <p:ph sz="half" idx="15"/>
          </p:nvPr>
        </p:nvSpPr>
        <p:spPr>
          <a:xfrm>
            <a:off x="6006774" y="1340768"/>
            <a:ext cx="2680026" cy="2337971"/>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noChangeAspect="1"/>
          </p:cNvSpPr>
          <p:nvPr>
            <p:ph sz="half" idx="16"/>
          </p:nvPr>
        </p:nvSpPr>
        <p:spPr>
          <a:xfrm>
            <a:off x="6006774" y="3789040"/>
            <a:ext cx="2680026" cy="2337971"/>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9070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lang="en-ZA" sz="3200" b="1"/>
            </a:lvl1pPr>
          </a:lstStyle>
          <a:p>
            <a:pPr lvl="0" algn="l"/>
            <a:r>
              <a:rPr lang="en-US"/>
              <a:t>Click to edit Master title style</a:t>
            </a:r>
            <a:endParaRPr lang="en-ZA"/>
          </a:p>
        </p:txBody>
      </p:sp>
      <p:sp>
        <p:nvSpPr>
          <p:cNvPr id="3" name="Content Placeholder 2"/>
          <p:cNvSpPr>
            <a:spLocks noGrp="1"/>
          </p:cNvSpPr>
          <p:nvPr>
            <p:ph sz="half" idx="1"/>
          </p:nvPr>
        </p:nvSpPr>
        <p:spPr>
          <a:xfrm>
            <a:off x="457200" y="1340768"/>
            <a:ext cx="2680026" cy="1170000"/>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3231987" y="1340768"/>
            <a:ext cx="2680026" cy="1170000"/>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Content Placeholder 2"/>
          <p:cNvSpPr>
            <a:spLocks noGrp="1"/>
          </p:cNvSpPr>
          <p:nvPr>
            <p:ph sz="half" idx="10"/>
          </p:nvPr>
        </p:nvSpPr>
        <p:spPr>
          <a:xfrm>
            <a:off x="457200" y="2547863"/>
            <a:ext cx="2680026" cy="1170000"/>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Content Placeholder 3"/>
          <p:cNvSpPr>
            <a:spLocks noGrp="1"/>
          </p:cNvSpPr>
          <p:nvPr>
            <p:ph sz="half" idx="11"/>
          </p:nvPr>
        </p:nvSpPr>
        <p:spPr>
          <a:xfrm>
            <a:off x="3231987" y="2547863"/>
            <a:ext cx="2680026" cy="1170000"/>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Date Placeholder 3"/>
          <p:cNvSpPr>
            <a:spLocks noGrp="1"/>
          </p:cNvSpPr>
          <p:nvPr>
            <p:ph type="dt" sz="half" idx="12"/>
          </p:nvPr>
        </p:nvSpPr>
        <p:spPr>
          <a:xfrm>
            <a:off x="457200" y="6356354"/>
            <a:ext cx="2133600" cy="365125"/>
          </a:xfrm>
        </p:spPr>
        <p:txBody>
          <a:bodyPr/>
          <a:lstStyle>
            <a:lvl1pPr>
              <a:defRPr/>
            </a:lvl1pPr>
          </a:lstStyle>
          <a:p>
            <a:endParaRPr lang="en-ZA"/>
          </a:p>
        </p:txBody>
      </p:sp>
      <p:sp>
        <p:nvSpPr>
          <p:cNvPr id="9" name="Footer Placeholder 4"/>
          <p:cNvSpPr>
            <a:spLocks noGrp="1"/>
          </p:cNvSpPr>
          <p:nvPr>
            <p:ph type="ftr" sz="quarter" idx="13"/>
          </p:nvPr>
        </p:nvSpPr>
        <p:spPr>
          <a:xfrm>
            <a:off x="3124200" y="6356354"/>
            <a:ext cx="2895600" cy="365125"/>
          </a:xfrm>
        </p:spPr>
        <p:txBody>
          <a:bodyPr/>
          <a:lstStyle>
            <a:lvl1pPr>
              <a:defRPr/>
            </a:lvl1pPr>
          </a:lstStyle>
          <a:p>
            <a:pPr>
              <a:defRPr/>
            </a:pPr>
            <a:endParaRPr lang="en-ZA"/>
          </a:p>
        </p:txBody>
      </p:sp>
      <p:sp>
        <p:nvSpPr>
          <p:cNvPr id="10" name="Slide Number Placeholder 5"/>
          <p:cNvSpPr>
            <a:spLocks noGrp="1"/>
          </p:cNvSpPr>
          <p:nvPr>
            <p:ph type="sldNum" sz="quarter" idx="14"/>
          </p:nvPr>
        </p:nvSpPr>
        <p:spPr>
          <a:xfrm>
            <a:off x="6553200" y="6356354"/>
            <a:ext cx="2133600" cy="365125"/>
          </a:xfrm>
        </p:spPr>
        <p:txBody>
          <a:bodyPr/>
          <a:lstStyle>
            <a:lvl1pPr>
              <a:defRPr>
                <a:solidFill>
                  <a:schemeClr val="tx1"/>
                </a:solidFill>
              </a:defRPr>
            </a:lvl1pPr>
          </a:lstStyle>
          <a:p>
            <a:fld id="{24A945E8-739B-464D-8114-CD07F65D0AF6}" type="slidenum">
              <a:rPr lang="en-ZA"/>
              <a:pPr/>
              <a:t>‹#›</a:t>
            </a:fld>
            <a:endParaRPr lang="en-ZA"/>
          </a:p>
        </p:txBody>
      </p:sp>
      <p:sp>
        <p:nvSpPr>
          <p:cNvPr id="11" name="Content Placeholder 3"/>
          <p:cNvSpPr>
            <a:spLocks noGrp="1"/>
          </p:cNvSpPr>
          <p:nvPr>
            <p:ph sz="half" idx="15"/>
          </p:nvPr>
        </p:nvSpPr>
        <p:spPr>
          <a:xfrm>
            <a:off x="6006774" y="1340768"/>
            <a:ext cx="2680026" cy="1170000"/>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half" idx="16"/>
          </p:nvPr>
        </p:nvSpPr>
        <p:spPr>
          <a:xfrm>
            <a:off x="6006774" y="2547863"/>
            <a:ext cx="2680026" cy="1170000"/>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7" name="Content Placeholder 2"/>
          <p:cNvSpPr>
            <a:spLocks noGrp="1"/>
          </p:cNvSpPr>
          <p:nvPr>
            <p:ph sz="half" idx="17"/>
          </p:nvPr>
        </p:nvSpPr>
        <p:spPr>
          <a:xfrm>
            <a:off x="457200" y="3754958"/>
            <a:ext cx="2680026" cy="1170000"/>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8" name="Content Placeholder 3"/>
          <p:cNvSpPr>
            <a:spLocks noGrp="1"/>
          </p:cNvSpPr>
          <p:nvPr>
            <p:ph sz="half" idx="18"/>
          </p:nvPr>
        </p:nvSpPr>
        <p:spPr>
          <a:xfrm>
            <a:off x="3231987" y="3754958"/>
            <a:ext cx="2680026" cy="1170000"/>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9" name="Content Placeholder 2"/>
          <p:cNvSpPr>
            <a:spLocks noGrp="1"/>
          </p:cNvSpPr>
          <p:nvPr>
            <p:ph sz="half" idx="19"/>
          </p:nvPr>
        </p:nvSpPr>
        <p:spPr>
          <a:xfrm>
            <a:off x="457200" y="4962052"/>
            <a:ext cx="2680026" cy="1170000"/>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0" name="Content Placeholder 3"/>
          <p:cNvSpPr>
            <a:spLocks noGrp="1"/>
          </p:cNvSpPr>
          <p:nvPr>
            <p:ph sz="half" idx="20"/>
          </p:nvPr>
        </p:nvSpPr>
        <p:spPr>
          <a:xfrm>
            <a:off x="3231987" y="4962052"/>
            <a:ext cx="2680026" cy="1170000"/>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1" name="Content Placeholder 3"/>
          <p:cNvSpPr>
            <a:spLocks noGrp="1"/>
          </p:cNvSpPr>
          <p:nvPr>
            <p:ph sz="half" idx="21"/>
          </p:nvPr>
        </p:nvSpPr>
        <p:spPr>
          <a:xfrm>
            <a:off x="6006774" y="3754958"/>
            <a:ext cx="2680026" cy="1170000"/>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2" name="Content Placeholder 3"/>
          <p:cNvSpPr>
            <a:spLocks noGrp="1"/>
          </p:cNvSpPr>
          <p:nvPr>
            <p:ph sz="half" idx="22"/>
          </p:nvPr>
        </p:nvSpPr>
        <p:spPr>
          <a:xfrm>
            <a:off x="6006774" y="4962052"/>
            <a:ext cx="2680026" cy="1170000"/>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36249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lang="en-ZA" sz="3200"/>
            </a:lvl1pPr>
          </a:lstStyle>
          <a:p>
            <a:pPr lvl="0" algn="l"/>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solidFill>
                  <a:schemeClr val="tx1"/>
                </a:solidFill>
              </a:defRPr>
            </a:lvl1pPr>
          </a:lstStyle>
          <a:p>
            <a:fld id="{447D2EBB-B1FD-4F4E-85BC-4F4C59DB5490}" type="slidenum">
              <a:rPr lang="en-ZA" smtClean="0"/>
              <a:pPr/>
              <a:t>‹#›</a:t>
            </a:fld>
            <a:endParaRPr lang="en-ZA"/>
          </a:p>
        </p:txBody>
      </p:sp>
    </p:spTree>
    <p:extLst>
      <p:ext uri="{BB962C8B-B14F-4D97-AF65-F5344CB8AC3E}">
        <p14:creationId xmlns:p14="http://schemas.microsoft.com/office/powerpoint/2010/main" val="94092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solidFill>
                  <a:schemeClr val="tx1"/>
                </a:solidFill>
              </a:defRPr>
            </a:lvl1pPr>
          </a:lstStyle>
          <a:p>
            <a:fld id="{5DCFEDE6-A69C-4401-B7CE-13A759B2800D}" type="slidenum">
              <a:rPr lang="en-ZA" smtClean="0"/>
              <a:pPr/>
              <a:t>‹#›</a:t>
            </a:fld>
            <a:endParaRPr lang="en-ZA"/>
          </a:p>
        </p:txBody>
      </p:sp>
    </p:spTree>
    <p:extLst>
      <p:ext uri="{BB962C8B-B14F-4D97-AF65-F5344CB8AC3E}">
        <p14:creationId xmlns:p14="http://schemas.microsoft.com/office/powerpoint/2010/main" val="3010254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1"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4B6DBD7B-331D-445D-8F07-0B3E4F0F5280}" type="slidenum">
              <a:rPr lang="en-ZA"/>
              <a:pPr/>
              <a:t>‹#›</a:t>
            </a:fld>
            <a:endParaRPr lang="en-ZA"/>
          </a:p>
        </p:txBody>
      </p:sp>
    </p:spTree>
    <p:extLst>
      <p:ext uri="{BB962C8B-B14F-4D97-AF65-F5344CB8AC3E}">
        <p14:creationId xmlns:p14="http://schemas.microsoft.com/office/powerpoint/2010/main" val="60109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FC90A552-6174-4FD0-ADED-C34298DEE93C}" type="slidenum">
              <a:rPr lang="en-ZA"/>
              <a:pPr/>
              <a:t>‹#›</a:t>
            </a:fld>
            <a:endParaRPr lang="en-ZA"/>
          </a:p>
        </p:txBody>
      </p:sp>
    </p:spTree>
    <p:extLst>
      <p:ext uri="{BB962C8B-B14F-4D97-AF65-F5344CB8AC3E}">
        <p14:creationId xmlns:p14="http://schemas.microsoft.com/office/powerpoint/2010/main" val="906103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a:prstGeom prst="rect">
            <a:avLst/>
          </a:prstGeom>
        </p:spPr>
        <p:txBody>
          <a:bodyPr/>
          <a:lstStyle>
            <a:lvl1pPr algn="l">
              <a:defRPr/>
            </a:lvl1pPr>
          </a:lstStyle>
          <a:p>
            <a:r>
              <a:rPr lang="en-US"/>
              <a:t>Click to edit Master title style</a:t>
            </a:r>
            <a:endParaRPr lang="en-ZA"/>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722CF6BA-9263-47C7-8EF7-0515759941FE}" type="slidenum">
              <a:rPr lang="en-ZA"/>
              <a:pPr/>
              <a:t>‹#›</a:t>
            </a:fld>
            <a:endParaRPr lang="en-ZA"/>
          </a:p>
        </p:txBody>
      </p:sp>
    </p:spTree>
    <p:extLst>
      <p:ext uri="{BB962C8B-B14F-4D97-AF65-F5344CB8AC3E}">
        <p14:creationId xmlns:p14="http://schemas.microsoft.com/office/powerpoint/2010/main" val="259867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lvl1pPr algn="l">
              <a:defRPr/>
            </a:lvl1pPr>
          </a:lstStyle>
          <a:p>
            <a:r>
              <a:rPr lang="en-US"/>
              <a:t>Click to edit Master title style</a:t>
            </a:r>
            <a:endParaRPr lang="en-ZA"/>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A3F9A33B-2B95-480D-B567-FB59BF856CED}" type="slidenum">
              <a:rPr lang="en-ZA"/>
              <a:pPr/>
              <a:t>‹#›</a:t>
            </a:fld>
            <a:endParaRPr lang="en-ZA"/>
          </a:p>
        </p:txBody>
      </p:sp>
    </p:spTree>
    <p:extLst>
      <p:ext uri="{BB962C8B-B14F-4D97-AF65-F5344CB8AC3E}">
        <p14:creationId xmlns:p14="http://schemas.microsoft.com/office/powerpoint/2010/main" val="196150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2"/>
          <p:cNvSpPr>
            <a:spLocks noGrp="1"/>
          </p:cNvSpPr>
          <p:nvPr>
            <p:ph type="body" sz="quarter" idx="14"/>
          </p:nvPr>
        </p:nvSpPr>
        <p:spPr>
          <a:xfrm>
            <a:off x="225030" y="1668466"/>
            <a:ext cx="8693944" cy="4643437"/>
          </a:xfrm>
          <a:prstGeom prst="rect">
            <a:avLst/>
          </a:prstGeom>
        </p:spPr>
        <p:txBody>
          <a:bodyPr/>
          <a:lstStyle>
            <a:lvl1pPr marL="0" indent="0">
              <a:buNone/>
              <a:defRPr sz="2000">
                <a:solidFill>
                  <a:srgbClr val="454545"/>
                </a:solidFill>
              </a:defRPr>
            </a:lvl1pPr>
            <a:lvl2pPr>
              <a:defRPr sz="2000">
                <a:solidFill>
                  <a:srgbClr val="454545"/>
                </a:solidFill>
              </a:defRPr>
            </a:lvl2pPr>
            <a:lvl3pPr>
              <a:defRPr sz="2000">
                <a:solidFill>
                  <a:srgbClr val="454545"/>
                </a:solidFill>
              </a:defRPr>
            </a:lvl3pPr>
            <a:lvl4pPr>
              <a:defRPr sz="2000">
                <a:solidFill>
                  <a:srgbClr val="454545"/>
                </a:solidFill>
              </a:defRPr>
            </a:lvl4pPr>
            <a:lvl5pPr>
              <a:defRPr sz="2000">
                <a:solidFill>
                  <a:srgbClr val="454545"/>
                </a:solidFill>
              </a:defRPr>
            </a:lvl5pPr>
          </a:lstStyle>
          <a:p>
            <a:pPr lvl="0"/>
            <a:r>
              <a:rPr lang="en-US" dirty="0"/>
              <a:t>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ZA" dirty="0"/>
          </a:p>
        </p:txBody>
      </p:sp>
      <p:sp>
        <p:nvSpPr>
          <p:cNvPr id="7" name="Slide Number Placeholder 5"/>
          <p:cNvSpPr>
            <a:spLocks noGrp="1"/>
          </p:cNvSpPr>
          <p:nvPr>
            <p:ph type="sldNum" sz="quarter" idx="12"/>
          </p:nvPr>
        </p:nvSpPr>
        <p:spPr>
          <a:xfrm>
            <a:off x="7072796" y="6602099"/>
            <a:ext cx="2057400" cy="184150"/>
          </a:xfrm>
          <a:prstGeom prst="rect">
            <a:avLst/>
          </a:prstGeom>
        </p:spPr>
        <p:txBody>
          <a:bodyPr anchor="t"/>
          <a:lstStyle>
            <a:lvl1pPr algn="r">
              <a:defRPr sz="600">
                <a:solidFill>
                  <a:schemeClr val="tx1"/>
                </a:solidFill>
              </a:defRPr>
            </a:lvl1pPr>
          </a:lstStyle>
          <a:p>
            <a:fld id="{BD8A1FAC-8D13-4888-A957-B03833DB12C8}" type="slidenum">
              <a:rPr lang="en-ZA" smtClean="0"/>
              <a:pPr/>
              <a:t>‹#›</a:t>
            </a:fld>
            <a:endParaRPr lang="en-ZA" dirty="0"/>
          </a:p>
        </p:txBody>
      </p:sp>
      <p:grpSp>
        <p:nvGrpSpPr>
          <p:cNvPr id="8" name="Group 7"/>
          <p:cNvGrpSpPr/>
          <p:nvPr userDrawn="1"/>
        </p:nvGrpSpPr>
        <p:grpSpPr>
          <a:xfrm>
            <a:off x="7072796" y="249811"/>
            <a:ext cx="1823623" cy="557633"/>
            <a:chOff x="8842650" y="173887"/>
            <a:chExt cx="3014342" cy="691301"/>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6930" y="173887"/>
              <a:ext cx="1420062" cy="665906"/>
            </a:xfrm>
            <a:prstGeom prst="rect">
              <a:avLst/>
            </a:prstGeom>
          </p:spPr>
        </p:pic>
        <p:cxnSp>
          <p:nvCxnSpPr>
            <p:cNvPr id="10" name="Straight Connector 9"/>
            <p:cNvCxnSpPr/>
            <p:nvPr userDrawn="1"/>
          </p:nvCxnSpPr>
          <p:spPr>
            <a:xfrm>
              <a:off x="10258700" y="300077"/>
              <a:ext cx="0" cy="504825"/>
            </a:xfrm>
            <a:prstGeom prst="line">
              <a:avLst/>
            </a:prstGeom>
            <a:ln w="6350">
              <a:solidFill>
                <a:schemeClr val="bg2">
                  <a:lumMod val="85000"/>
                </a:schemeClr>
              </a:solidFill>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2650" y="174102"/>
              <a:ext cx="1249148" cy="691086"/>
            </a:xfrm>
            <a:prstGeom prst="rect">
              <a:avLst/>
            </a:prstGeom>
          </p:spPr>
        </p:pic>
      </p:grpSp>
      <p:cxnSp>
        <p:nvCxnSpPr>
          <p:cNvPr id="12" name="Straight Connector 11"/>
          <p:cNvCxnSpPr/>
          <p:nvPr userDrawn="1"/>
        </p:nvCxnSpPr>
        <p:spPr>
          <a:xfrm>
            <a:off x="0" y="984360"/>
            <a:ext cx="9144000" cy="0"/>
          </a:xfrm>
          <a:prstGeom prst="line">
            <a:avLst/>
          </a:prstGeom>
          <a:ln w="19050">
            <a:solidFill>
              <a:srgbClr val="034EA2"/>
            </a:solidFill>
          </a:ln>
        </p:spPr>
        <p:style>
          <a:lnRef idx="1">
            <a:schemeClr val="dk1"/>
          </a:lnRef>
          <a:fillRef idx="0">
            <a:schemeClr val="dk1"/>
          </a:fillRef>
          <a:effectRef idx="0">
            <a:schemeClr val="dk1"/>
          </a:effectRef>
          <a:fontRef idx="minor">
            <a:schemeClr val="tx1"/>
          </a:fontRef>
        </p:style>
      </p:cxnSp>
      <p:sp>
        <p:nvSpPr>
          <p:cNvPr id="13" name="Title 1"/>
          <p:cNvSpPr>
            <a:spLocks noGrp="1"/>
          </p:cNvSpPr>
          <p:nvPr>
            <p:ph type="title" hasCustomPrompt="1"/>
          </p:nvPr>
        </p:nvSpPr>
        <p:spPr>
          <a:xfrm>
            <a:off x="225031" y="308266"/>
            <a:ext cx="5255192" cy="322262"/>
          </a:xfrm>
          <a:prstGeom prst="rect">
            <a:avLst/>
          </a:prstGeom>
        </p:spPr>
        <p:txBody>
          <a:bodyPr anchor="ctr">
            <a:noAutofit/>
          </a:bodyPr>
          <a:lstStyle>
            <a:lvl1pPr algn="l">
              <a:defRPr sz="2800" b="1">
                <a:solidFill>
                  <a:srgbClr val="034EA2"/>
                </a:solidFill>
                <a:latin typeface="Times New Roman" panose="02020603050405020304" pitchFamily="18" charset="0"/>
                <a:cs typeface="Times New Roman" panose="02020603050405020304" pitchFamily="18" charset="0"/>
              </a:defRPr>
            </a:lvl1pPr>
          </a:lstStyle>
          <a:p>
            <a:r>
              <a:rPr lang="en-US" dirty="0"/>
              <a:t>Slide Title</a:t>
            </a:r>
            <a:endParaRPr lang="en-ZA" dirty="0"/>
          </a:p>
        </p:txBody>
      </p:sp>
    </p:spTree>
    <p:extLst>
      <p:ext uri="{BB962C8B-B14F-4D97-AF65-F5344CB8AC3E}">
        <p14:creationId xmlns:p14="http://schemas.microsoft.com/office/powerpoint/2010/main" val="407131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icture Placeholder 4"/>
          <p:cNvSpPr>
            <a:spLocks noGrp="1"/>
          </p:cNvSpPr>
          <p:nvPr>
            <p:ph type="pic" sz="quarter" idx="11" hasCustomPrompt="1"/>
          </p:nvPr>
        </p:nvSpPr>
        <p:spPr>
          <a:xfrm>
            <a:off x="0" y="0"/>
            <a:ext cx="9144000" cy="5157788"/>
          </a:xfrm>
          <a:prstGeom prst="rect">
            <a:avLst/>
          </a:prstGeom>
        </p:spPr>
        <p:txBody>
          <a:bodyPr anchor="ctr">
            <a:normAutofit/>
          </a:bodyPr>
          <a:lstStyle>
            <a:lvl1pPr marL="0" indent="0" algn="ctr">
              <a:buNone/>
              <a:defRPr sz="751"/>
            </a:lvl1pPr>
          </a:lstStyle>
          <a:p>
            <a:r>
              <a:rPr lang="en-US" dirty="0"/>
              <a:t>INSERT IMAGE</a:t>
            </a:r>
            <a:endParaRPr lang="en-ZA" dirty="0"/>
          </a:p>
        </p:txBody>
      </p:sp>
      <p:sp>
        <p:nvSpPr>
          <p:cNvPr id="11" name="Title 1"/>
          <p:cNvSpPr>
            <a:spLocks noGrp="1"/>
          </p:cNvSpPr>
          <p:nvPr>
            <p:ph type="ctrTitle" hasCustomPrompt="1"/>
          </p:nvPr>
        </p:nvSpPr>
        <p:spPr>
          <a:xfrm>
            <a:off x="4581727" y="5381996"/>
            <a:ext cx="4413926" cy="357447"/>
          </a:xfrm>
          <a:prstGeom prst="rect">
            <a:avLst/>
          </a:prstGeom>
        </p:spPr>
        <p:txBody>
          <a:bodyPr anchor="t">
            <a:noAutofit/>
          </a:bodyPr>
          <a:lstStyle>
            <a:lvl1pPr algn="r">
              <a:defRPr sz="2100" b="1" baseline="0">
                <a:solidFill>
                  <a:srgbClr val="034EA2"/>
                </a:solidFill>
                <a:latin typeface="Times New Roman" panose="02020603050405020304" pitchFamily="18" charset="0"/>
                <a:cs typeface="Times New Roman" panose="02020603050405020304" pitchFamily="18" charset="0"/>
              </a:defRPr>
            </a:lvl1pPr>
          </a:lstStyle>
          <a:p>
            <a:r>
              <a:rPr lang="en-US" dirty="0"/>
              <a:t>Presentation Title</a:t>
            </a:r>
            <a:endParaRPr lang="en-ZA"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0743" y="5327232"/>
            <a:ext cx="1065047" cy="665906"/>
          </a:xfrm>
          <a:prstGeom prst="rect">
            <a:avLst/>
          </a:prstGeom>
        </p:spPr>
      </p:pic>
      <p:cxnSp>
        <p:nvCxnSpPr>
          <p:cNvPr id="13" name="Straight Connector 12"/>
          <p:cNvCxnSpPr/>
          <p:nvPr userDrawn="1"/>
        </p:nvCxnSpPr>
        <p:spPr>
          <a:xfrm>
            <a:off x="1287066" y="5453433"/>
            <a:ext cx="0" cy="504825"/>
          </a:xfrm>
          <a:prstGeom prst="line">
            <a:avLst/>
          </a:prstGeom>
          <a:ln w="6350">
            <a:solidFill>
              <a:schemeClr val="bg2">
                <a:lumMod val="85000"/>
              </a:schemeClr>
            </a:solidFill>
          </a:ln>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29" y="5327447"/>
            <a:ext cx="936861" cy="691086"/>
          </a:xfrm>
          <a:prstGeom prst="rect">
            <a:avLst/>
          </a:prstGeom>
        </p:spPr>
      </p:pic>
      <p:sp>
        <p:nvSpPr>
          <p:cNvPr id="15" name="Text Placeholder 23"/>
          <p:cNvSpPr>
            <a:spLocks noGrp="1"/>
          </p:cNvSpPr>
          <p:nvPr>
            <p:ph type="body" sz="quarter" idx="10" hasCustomPrompt="1"/>
          </p:nvPr>
        </p:nvSpPr>
        <p:spPr>
          <a:xfrm>
            <a:off x="4658211" y="6384303"/>
            <a:ext cx="4337447" cy="207963"/>
          </a:xfrm>
          <a:prstGeom prst="rect">
            <a:avLst/>
          </a:prstGeom>
        </p:spPr>
        <p:txBody>
          <a:bodyPr>
            <a:noAutofit/>
          </a:bodyPr>
          <a:lstStyle>
            <a:lvl1pPr marL="0" indent="0" algn="r">
              <a:buNone/>
              <a:defRPr sz="900" baseline="0">
                <a:solidFill>
                  <a:srgbClr val="454545"/>
                </a:solidFill>
                <a:latin typeface="Calibri" panose="020F0502020204030204" pitchFamily="34" charset="0"/>
                <a:cs typeface="Calibri" panose="020F0502020204030204" pitchFamily="34" charset="0"/>
              </a:defRPr>
            </a:lvl1pPr>
          </a:lstStyle>
          <a:p>
            <a:pPr lvl="0"/>
            <a:r>
              <a:rPr lang="en-ZA" dirty="0"/>
              <a:t>Date | Venue</a:t>
            </a:r>
          </a:p>
        </p:txBody>
      </p:sp>
      <p:cxnSp>
        <p:nvCxnSpPr>
          <p:cNvPr id="16" name="Straight Connector 15"/>
          <p:cNvCxnSpPr/>
          <p:nvPr userDrawn="1"/>
        </p:nvCxnSpPr>
        <p:spPr>
          <a:xfrm>
            <a:off x="0" y="5157176"/>
            <a:ext cx="9144000" cy="0"/>
          </a:xfrm>
          <a:prstGeom prst="line">
            <a:avLst/>
          </a:prstGeom>
          <a:ln w="19050">
            <a:solidFill>
              <a:srgbClr val="034EA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8490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1404263" y="3164125"/>
            <a:ext cx="218209" cy="290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1"/>
          </a:p>
        </p:txBody>
      </p:sp>
      <p:sp>
        <p:nvSpPr>
          <p:cNvPr id="8" name="Rectangle 7"/>
          <p:cNvSpPr/>
          <p:nvPr userDrawn="1"/>
        </p:nvSpPr>
        <p:spPr>
          <a:xfrm>
            <a:off x="6" y="0"/>
            <a:ext cx="4182155" cy="6858000"/>
          </a:xfrm>
          <a:custGeom>
            <a:avLst/>
            <a:gdLst>
              <a:gd name="connsiteX0" fmla="*/ 0 w 4833257"/>
              <a:gd name="connsiteY0" fmla="*/ 0 h 6858000"/>
              <a:gd name="connsiteX1" fmla="*/ 4833257 w 4833257"/>
              <a:gd name="connsiteY1" fmla="*/ 0 h 6858000"/>
              <a:gd name="connsiteX2" fmla="*/ 4833257 w 4833257"/>
              <a:gd name="connsiteY2" fmla="*/ 6858000 h 6858000"/>
              <a:gd name="connsiteX3" fmla="*/ 0 w 4833257"/>
              <a:gd name="connsiteY3" fmla="*/ 6858000 h 6858000"/>
              <a:gd name="connsiteX4" fmla="*/ 0 w 4833257"/>
              <a:gd name="connsiteY4" fmla="*/ 0 h 6858000"/>
              <a:gd name="connsiteX0" fmla="*/ 0 w 5576207"/>
              <a:gd name="connsiteY0" fmla="*/ 0 h 6858000"/>
              <a:gd name="connsiteX1" fmla="*/ 5576207 w 5576207"/>
              <a:gd name="connsiteY1" fmla="*/ 0 h 6858000"/>
              <a:gd name="connsiteX2" fmla="*/ 4833257 w 5576207"/>
              <a:gd name="connsiteY2" fmla="*/ 6858000 h 6858000"/>
              <a:gd name="connsiteX3" fmla="*/ 0 w 5576207"/>
              <a:gd name="connsiteY3" fmla="*/ 6858000 h 6858000"/>
              <a:gd name="connsiteX4" fmla="*/ 0 w 557620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207" h="6858000">
                <a:moveTo>
                  <a:pt x="0" y="0"/>
                </a:moveTo>
                <a:lnTo>
                  <a:pt x="5576207" y="0"/>
                </a:lnTo>
                <a:lnTo>
                  <a:pt x="4833257" y="6858000"/>
                </a:lnTo>
                <a:lnTo>
                  <a:pt x="0" y="6858000"/>
                </a:lnTo>
                <a:lnTo>
                  <a:pt x="0" y="0"/>
                </a:lnTo>
                <a:close/>
              </a:path>
            </a:pathLst>
          </a:custGeom>
          <a:solidFill>
            <a:srgbClr val="034EA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sz="1351"/>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279" y="2359706"/>
            <a:ext cx="1476984" cy="1899781"/>
          </a:xfrm>
          <a:prstGeom prst="rect">
            <a:avLst/>
          </a:prstGeom>
        </p:spPr>
      </p:pic>
      <p:sp>
        <p:nvSpPr>
          <p:cNvPr id="10" name="Title 1"/>
          <p:cNvSpPr>
            <a:spLocks noGrp="1"/>
          </p:cNvSpPr>
          <p:nvPr>
            <p:ph type="title" hasCustomPrompt="1"/>
          </p:nvPr>
        </p:nvSpPr>
        <p:spPr>
          <a:xfrm>
            <a:off x="4182155" y="1476375"/>
            <a:ext cx="4736817" cy="1455510"/>
          </a:xfrm>
          <a:prstGeom prst="rect">
            <a:avLst/>
          </a:prstGeom>
        </p:spPr>
        <p:txBody>
          <a:bodyPr anchor="b">
            <a:normAutofit/>
          </a:bodyPr>
          <a:lstStyle>
            <a:lvl1pPr algn="l">
              <a:defRPr sz="2100" b="1" baseline="0">
                <a:solidFill>
                  <a:srgbClr val="034EA2"/>
                </a:solidFill>
                <a:latin typeface="Times New Roman" panose="02020603050405020304" pitchFamily="18" charset="0"/>
                <a:cs typeface="Times New Roman" panose="02020603050405020304" pitchFamily="18" charset="0"/>
              </a:defRPr>
            </a:lvl1pPr>
          </a:lstStyle>
          <a:p>
            <a:r>
              <a:rPr lang="en-US" dirty="0"/>
              <a:t>Section Title</a:t>
            </a:r>
            <a:endParaRPr lang="en-ZA"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8508" y="5869837"/>
            <a:ext cx="1065047" cy="665906"/>
          </a:xfrm>
          <a:prstGeom prst="rect">
            <a:avLst/>
          </a:prstGeom>
        </p:spPr>
      </p:pic>
      <p:cxnSp>
        <p:nvCxnSpPr>
          <p:cNvPr id="12" name="Straight Connector 11"/>
          <p:cNvCxnSpPr/>
          <p:nvPr userDrawn="1"/>
        </p:nvCxnSpPr>
        <p:spPr>
          <a:xfrm>
            <a:off x="5814830" y="5996038"/>
            <a:ext cx="0" cy="504825"/>
          </a:xfrm>
          <a:prstGeom prst="line">
            <a:avLst/>
          </a:prstGeom>
          <a:ln w="6350">
            <a:solidFill>
              <a:schemeClr val="bg2">
                <a:lumMod val="85000"/>
              </a:schemeClr>
            </a:solidFill>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52794" y="5870052"/>
            <a:ext cx="936861" cy="691086"/>
          </a:xfrm>
          <a:prstGeom prst="rect">
            <a:avLst/>
          </a:prstGeom>
        </p:spPr>
      </p:pic>
      <p:sp>
        <p:nvSpPr>
          <p:cNvPr id="14" name="Text Placeholder 5"/>
          <p:cNvSpPr>
            <a:spLocks noGrp="1"/>
          </p:cNvSpPr>
          <p:nvPr>
            <p:ph type="body" sz="quarter" idx="11" hasCustomPrompt="1"/>
          </p:nvPr>
        </p:nvSpPr>
        <p:spPr>
          <a:xfrm>
            <a:off x="4182157" y="2943667"/>
            <a:ext cx="4736816" cy="462377"/>
          </a:xfrm>
          <a:prstGeom prst="rect">
            <a:avLst/>
          </a:prstGeom>
        </p:spPr>
        <p:txBody>
          <a:bodyPr>
            <a:normAutofit/>
          </a:bodyPr>
          <a:lstStyle>
            <a:lvl1pPr marL="0" indent="0" algn="l">
              <a:buNone/>
              <a:defRPr sz="1500" baseline="0">
                <a:solidFill>
                  <a:srgbClr val="454545"/>
                </a:solidFill>
                <a:latin typeface="Calibri" panose="020F0502020204030204" pitchFamily="34" charset="0"/>
                <a:cs typeface="Calibri" panose="020F0502020204030204" pitchFamily="34" charset="0"/>
              </a:defRPr>
            </a:lvl1pPr>
          </a:lstStyle>
          <a:p>
            <a:pPr lvl="0"/>
            <a:r>
              <a:rPr lang="en-US" dirty="0"/>
              <a:t>Sub heading</a:t>
            </a:r>
            <a:endParaRPr lang="en-ZA" dirty="0"/>
          </a:p>
        </p:txBody>
      </p:sp>
    </p:spTree>
    <p:extLst>
      <p:ext uri="{BB962C8B-B14F-4D97-AF65-F5344CB8AC3E}">
        <p14:creationId xmlns:p14="http://schemas.microsoft.com/office/powerpoint/2010/main" val="30972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ext Placeholder 2"/>
          <p:cNvSpPr>
            <a:spLocks noGrp="1"/>
          </p:cNvSpPr>
          <p:nvPr>
            <p:ph type="body" sz="quarter" idx="16"/>
          </p:nvPr>
        </p:nvSpPr>
        <p:spPr>
          <a:xfrm>
            <a:off x="4220767" y="2252671"/>
            <a:ext cx="4698206" cy="3424237"/>
          </a:xfrm>
          <a:prstGeom prst="rect">
            <a:avLst/>
          </a:prstGeom>
        </p:spPr>
        <p:txBody>
          <a:bodyPr/>
          <a:lstStyle>
            <a:lvl1pPr marL="0" indent="0">
              <a:buNone/>
              <a:defRPr sz="1500">
                <a:solidFill>
                  <a:srgbClr val="454545"/>
                </a:solidFill>
              </a:defRPr>
            </a:lvl1pPr>
            <a:lvl2pPr>
              <a:defRPr sz="1500">
                <a:solidFill>
                  <a:srgbClr val="454545"/>
                </a:solidFill>
              </a:defRPr>
            </a:lvl2pPr>
            <a:lvl3pPr>
              <a:defRPr sz="1500">
                <a:solidFill>
                  <a:srgbClr val="454545"/>
                </a:solidFill>
              </a:defRPr>
            </a:lvl3pPr>
            <a:lvl4pPr>
              <a:defRPr sz="1500">
                <a:solidFill>
                  <a:srgbClr val="454545"/>
                </a:solidFill>
              </a:defRPr>
            </a:lvl4pPr>
            <a:lvl5pPr>
              <a:defRPr sz="1500">
                <a:solidFill>
                  <a:srgbClr val="454545"/>
                </a:solidFill>
              </a:defRPr>
            </a:lvl5pPr>
          </a:lstStyle>
          <a:p>
            <a:pPr lvl="0"/>
            <a:r>
              <a:rPr lang="en-US" dirty="0"/>
              <a:t>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ZA" dirty="0"/>
          </a:p>
        </p:txBody>
      </p:sp>
      <p:sp>
        <p:nvSpPr>
          <p:cNvPr id="8" name="Slide Number Placeholder 5"/>
          <p:cNvSpPr>
            <a:spLocks noGrp="1"/>
          </p:cNvSpPr>
          <p:nvPr>
            <p:ph type="sldNum" sz="quarter" idx="12"/>
          </p:nvPr>
        </p:nvSpPr>
        <p:spPr>
          <a:xfrm>
            <a:off x="7072796" y="6602099"/>
            <a:ext cx="2057400" cy="184150"/>
          </a:xfrm>
          <a:prstGeom prst="rect">
            <a:avLst/>
          </a:prstGeom>
        </p:spPr>
        <p:txBody>
          <a:bodyPr anchor="t"/>
          <a:lstStyle>
            <a:lvl1pPr algn="r">
              <a:defRPr sz="600">
                <a:solidFill>
                  <a:schemeClr val="tx1"/>
                </a:solidFill>
              </a:defRPr>
            </a:lvl1pPr>
          </a:lstStyle>
          <a:p>
            <a:fld id="{BD8A1FAC-8D13-4888-A957-B03833DB12C8}" type="slidenum">
              <a:rPr lang="en-ZA" smtClean="0"/>
              <a:pPr/>
              <a:t>‹#›</a:t>
            </a:fld>
            <a:endParaRPr lang="en-ZA"/>
          </a:p>
        </p:txBody>
      </p:sp>
      <p:cxnSp>
        <p:nvCxnSpPr>
          <p:cNvPr id="9" name="Straight Connector 8"/>
          <p:cNvCxnSpPr/>
          <p:nvPr userDrawn="1"/>
        </p:nvCxnSpPr>
        <p:spPr>
          <a:xfrm>
            <a:off x="0" y="984360"/>
            <a:ext cx="9144000" cy="0"/>
          </a:xfrm>
          <a:prstGeom prst="line">
            <a:avLst/>
          </a:prstGeom>
          <a:ln w="19050">
            <a:solidFill>
              <a:srgbClr val="034EA2"/>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flipH="1">
            <a:off x="3650397" y="1271847"/>
            <a:ext cx="424247" cy="5295207"/>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Text Placeholder 6"/>
          <p:cNvSpPr>
            <a:spLocks noGrp="1"/>
          </p:cNvSpPr>
          <p:nvPr>
            <p:ph type="body" sz="quarter" idx="15" hasCustomPrompt="1"/>
          </p:nvPr>
        </p:nvSpPr>
        <p:spPr>
          <a:xfrm>
            <a:off x="225034" y="2252671"/>
            <a:ext cx="3202717" cy="3424237"/>
          </a:xfrm>
          <a:prstGeom prst="rect">
            <a:avLst/>
          </a:prstGeom>
        </p:spPr>
        <p:txBody>
          <a:bodyPr anchor="ctr"/>
          <a:lstStyle>
            <a:lvl1pPr marL="0" indent="0" algn="r">
              <a:buNone/>
              <a:defRPr lang="en-ZA" b="0" i="1" baseline="0" smtClean="0">
                <a:solidFill>
                  <a:srgbClr val="034EA2"/>
                </a:solidFill>
                <a:effectLst/>
                <a:latin typeface="+mn-lt"/>
                <a:cs typeface="Calibri" panose="020F0502020204030204" pitchFamily="34" charset="0"/>
              </a:defRPr>
            </a:lvl1pPr>
          </a:lstStyle>
          <a:p>
            <a:pPr lvl="0"/>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Phasellus</a:t>
            </a:r>
            <a:r>
              <a:rPr lang="en-US" dirty="0"/>
              <a:t> </a:t>
            </a:r>
            <a:r>
              <a:rPr lang="en-US" dirty="0" err="1"/>
              <a:t>mollis</a:t>
            </a:r>
            <a:r>
              <a:rPr lang="en-US" dirty="0"/>
              <a:t> </a:t>
            </a:r>
            <a:r>
              <a:rPr lang="en-US" dirty="0" err="1"/>
              <a:t>vulputate</a:t>
            </a:r>
            <a:r>
              <a:rPr lang="en-US" dirty="0"/>
              <a:t> quam, in </a:t>
            </a:r>
            <a:r>
              <a:rPr lang="en-US" dirty="0" err="1"/>
              <a:t>sollicitudin</a:t>
            </a:r>
            <a:r>
              <a:rPr lang="en-US" dirty="0"/>
              <a:t> ante </a:t>
            </a:r>
            <a:r>
              <a:rPr lang="en-US" dirty="0" err="1"/>
              <a:t>ultricies</a:t>
            </a:r>
            <a:r>
              <a:rPr lang="en-US" dirty="0"/>
              <a:t> </a:t>
            </a:r>
            <a:r>
              <a:rPr lang="en-US" dirty="0" err="1"/>
              <a:t>ut.</a:t>
            </a:r>
            <a:r>
              <a:rPr lang="en-US" dirty="0"/>
              <a:t>”</a:t>
            </a:r>
            <a:endParaRPr lang="en-ZA" dirty="0"/>
          </a:p>
        </p:txBody>
      </p:sp>
      <p:sp>
        <p:nvSpPr>
          <p:cNvPr id="12" name="Title 1"/>
          <p:cNvSpPr>
            <a:spLocks noGrp="1"/>
          </p:cNvSpPr>
          <p:nvPr>
            <p:ph type="title" hasCustomPrompt="1"/>
          </p:nvPr>
        </p:nvSpPr>
        <p:spPr>
          <a:xfrm>
            <a:off x="225034" y="308266"/>
            <a:ext cx="5774177" cy="322262"/>
          </a:xfrm>
          <a:prstGeom prst="rect">
            <a:avLst/>
          </a:prstGeom>
        </p:spPr>
        <p:txBody>
          <a:bodyPr anchor="ctr">
            <a:noAutofit/>
          </a:bodyPr>
          <a:lstStyle>
            <a:lvl1pPr algn="l">
              <a:defRPr sz="2800" b="1">
                <a:solidFill>
                  <a:srgbClr val="034EA2"/>
                </a:solidFill>
                <a:latin typeface="Times New Roman" panose="02020603050405020304" pitchFamily="18" charset="0"/>
                <a:cs typeface="Times New Roman" panose="02020603050405020304" pitchFamily="18" charset="0"/>
              </a:defRPr>
            </a:lvl1pPr>
          </a:lstStyle>
          <a:p>
            <a:r>
              <a:rPr lang="en-US" dirty="0"/>
              <a:t>Slide Title</a:t>
            </a:r>
            <a:endParaRPr lang="en-ZA" dirty="0"/>
          </a:p>
        </p:txBody>
      </p:sp>
      <p:grpSp>
        <p:nvGrpSpPr>
          <p:cNvPr id="13" name="Group 12"/>
          <p:cNvGrpSpPr/>
          <p:nvPr userDrawn="1"/>
        </p:nvGrpSpPr>
        <p:grpSpPr>
          <a:xfrm>
            <a:off x="6049595" y="185795"/>
            <a:ext cx="1823623" cy="557633"/>
            <a:chOff x="8842650" y="173887"/>
            <a:chExt cx="3014342" cy="691301"/>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6930" y="173887"/>
              <a:ext cx="1420062" cy="665906"/>
            </a:xfrm>
            <a:prstGeom prst="rect">
              <a:avLst/>
            </a:prstGeom>
          </p:spPr>
        </p:pic>
        <p:cxnSp>
          <p:nvCxnSpPr>
            <p:cNvPr id="15" name="Straight Connector 14"/>
            <p:cNvCxnSpPr/>
            <p:nvPr userDrawn="1"/>
          </p:nvCxnSpPr>
          <p:spPr>
            <a:xfrm>
              <a:off x="10258700" y="300077"/>
              <a:ext cx="0" cy="504825"/>
            </a:xfrm>
            <a:prstGeom prst="line">
              <a:avLst/>
            </a:prstGeom>
            <a:ln w="6350">
              <a:solidFill>
                <a:schemeClr val="bg2">
                  <a:lumMod val="85000"/>
                </a:schemeClr>
              </a:solidFill>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2650" y="174102"/>
              <a:ext cx="1249148" cy="691086"/>
            </a:xfrm>
            <a:prstGeom prst="rect">
              <a:avLst/>
            </a:prstGeom>
          </p:spPr>
        </p:pic>
      </p:grpSp>
    </p:spTree>
    <p:extLst>
      <p:ext uri="{BB962C8B-B14F-4D97-AF65-F5344CB8AC3E}">
        <p14:creationId xmlns:p14="http://schemas.microsoft.com/office/powerpoint/2010/main" val="41264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35114"/>
            <a:ext cx="4040188" cy="45910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Content Placeholder 5"/>
          <p:cNvSpPr>
            <a:spLocks noGrp="1"/>
          </p:cNvSpPr>
          <p:nvPr>
            <p:ph sz="quarter" idx="4"/>
          </p:nvPr>
        </p:nvSpPr>
        <p:spPr>
          <a:xfrm>
            <a:off x="4645027" y="1535114"/>
            <a:ext cx="4041775" cy="45910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Title 1"/>
          <p:cNvSpPr>
            <a:spLocks noGrp="1"/>
          </p:cNvSpPr>
          <p:nvPr>
            <p:ph type="title"/>
          </p:nvPr>
        </p:nvSpPr>
        <p:spPr>
          <a:xfrm>
            <a:off x="457200" y="44624"/>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lang="en-ZA" sz="3200"/>
            </a:lvl1pPr>
          </a:lstStyle>
          <a:p>
            <a:pPr lvl="0" algn="l"/>
            <a:r>
              <a:rPr lang="en-US" dirty="0"/>
              <a:t>Click to edit Master title style</a:t>
            </a:r>
            <a:endParaRPr lang="en-ZA" dirty="0"/>
          </a:p>
        </p:txBody>
      </p:sp>
      <p:sp>
        <p:nvSpPr>
          <p:cNvPr id="7" name="Date Placeholder 3"/>
          <p:cNvSpPr>
            <a:spLocks noGrp="1"/>
          </p:cNvSpPr>
          <p:nvPr>
            <p:ph type="dt" sz="half" idx="10"/>
          </p:nvPr>
        </p:nvSpPr>
        <p:spPr/>
        <p:txBody>
          <a:bodyPr/>
          <a:lstStyle>
            <a:lvl1pPr>
              <a:defRPr/>
            </a:lvl1pPr>
          </a:lstStyle>
          <a:p>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solidFill>
                  <a:schemeClr val="tx1"/>
                </a:solidFill>
              </a:defRPr>
            </a:lvl1pPr>
          </a:lstStyle>
          <a:p>
            <a:fld id="{1FE8E618-C7E9-4A85-A6C9-BD97410FA2AC}" type="slidenum">
              <a:rPr lang="en-ZA" smtClean="0"/>
              <a:pPr/>
              <a:t>‹#›</a:t>
            </a:fld>
            <a:endParaRPr lang="en-ZA"/>
          </a:p>
        </p:txBody>
      </p:sp>
    </p:spTree>
    <p:extLst>
      <p:ext uri="{BB962C8B-B14F-4D97-AF65-F5344CB8AC3E}">
        <p14:creationId xmlns:p14="http://schemas.microsoft.com/office/powerpoint/2010/main" val="336899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lang="en-ZA" sz="3200" b="1"/>
            </a:lvl1pPr>
          </a:lstStyle>
          <a:p>
            <a:pPr lvl="0" algn="l"/>
            <a:r>
              <a:rPr lang="en-US" dirty="0"/>
              <a:t>Click to edit Master title style</a:t>
            </a:r>
            <a:endParaRPr lang="en-ZA" dirty="0"/>
          </a:p>
        </p:txBody>
      </p:sp>
      <p:sp>
        <p:nvSpPr>
          <p:cNvPr id="3" name="Content Placeholder 2"/>
          <p:cNvSpPr>
            <a:spLocks noGrp="1"/>
          </p:cNvSpPr>
          <p:nvPr>
            <p:ph sz="half" idx="1"/>
          </p:nvPr>
        </p:nvSpPr>
        <p:spPr>
          <a:xfrm>
            <a:off x="457200" y="1600204"/>
            <a:ext cx="280412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3315001" y="1600204"/>
            <a:ext cx="280412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Date Placeholder 3"/>
          <p:cNvSpPr>
            <a:spLocks noGrp="1"/>
          </p:cNvSpPr>
          <p:nvPr>
            <p:ph type="dt" sz="half" idx="10"/>
          </p:nvPr>
        </p:nvSpPr>
        <p:spPr>
          <a:xfrm>
            <a:off x="457200" y="6356354"/>
            <a:ext cx="2133600" cy="365125"/>
          </a:xfrm>
        </p:spPr>
        <p:txBody>
          <a:bodyPr/>
          <a:lstStyle>
            <a:lvl1pPr>
              <a:defRPr/>
            </a:lvl1pPr>
          </a:lstStyle>
          <a:p>
            <a:endParaRPr lang="en-ZA"/>
          </a:p>
        </p:txBody>
      </p:sp>
      <p:sp>
        <p:nvSpPr>
          <p:cNvPr id="7" name="Footer Placeholder 4"/>
          <p:cNvSpPr>
            <a:spLocks noGrp="1"/>
          </p:cNvSpPr>
          <p:nvPr>
            <p:ph type="ftr" sz="quarter" idx="11"/>
          </p:nvPr>
        </p:nvSpPr>
        <p:spPr>
          <a:xfrm>
            <a:off x="3124200" y="6356354"/>
            <a:ext cx="2895600" cy="365125"/>
          </a:xfrm>
        </p:spPr>
        <p:txBody>
          <a:bodyPr/>
          <a:lstStyle>
            <a:lvl1pPr>
              <a:defRPr/>
            </a:lvl1pPr>
          </a:lstStyle>
          <a:p>
            <a:pPr>
              <a:defRPr/>
            </a:pPr>
            <a:endParaRPr lang="en-ZA"/>
          </a:p>
        </p:txBody>
      </p:sp>
      <p:sp>
        <p:nvSpPr>
          <p:cNvPr id="8" name="Slide Number Placeholder 5"/>
          <p:cNvSpPr>
            <a:spLocks noGrp="1"/>
          </p:cNvSpPr>
          <p:nvPr>
            <p:ph type="sldNum" sz="quarter" idx="12"/>
          </p:nvPr>
        </p:nvSpPr>
        <p:spPr>
          <a:xfrm>
            <a:off x="6553200" y="6356354"/>
            <a:ext cx="2133600" cy="365125"/>
          </a:xfrm>
        </p:spPr>
        <p:txBody>
          <a:bodyPr/>
          <a:lstStyle>
            <a:lvl1pPr>
              <a:defRPr>
                <a:solidFill>
                  <a:schemeClr val="tx1"/>
                </a:solidFill>
              </a:defRPr>
            </a:lvl1pPr>
          </a:lstStyle>
          <a:p>
            <a:fld id="{24A945E8-739B-464D-8114-CD07F65D0AF6}" type="slidenum">
              <a:rPr lang="en-ZA"/>
              <a:pPr/>
              <a:t>‹#›</a:t>
            </a:fld>
            <a:endParaRPr lang="en-ZA"/>
          </a:p>
        </p:txBody>
      </p:sp>
      <p:sp>
        <p:nvSpPr>
          <p:cNvPr id="9" name="Content Placeholder 3"/>
          <p:cNvSpPr>
            <a:spLocks noGrp="1"/>
          </p:cNvSpPr>
          <p:nvPr>
            <p:ph sz="half" idx="13"/>
          </p:nvPr>
        </p:nvSpPr>
        <p:spPr>
          <a:xfrm>
            <a:off x="6172802" y="1600204"/>
            <a:ext cx="280412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649734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lang="en-ZA" sz="3200" b="1"/>
            </a:lvl1pPr>
          </a:lstStyle>
          <a:p>
            <a:pPr lvl="0" algn="l"/>
            <a:r>
              <a:rPr lang="en-US" dirty="0"/>
              <a:t>Click to edit Master title style</a:t>
            </a:r>
            <a:endParaRPr lang="en-ZA" dirty="0"/>
          </a:p>
        </p:txBody>
      </p:sp>
      <p:sp>
        <p:nvSpPr>
          <p:cNvPr id="3" name="Content Placeholder 2"/>
          <p:cNvSpPr>
            <a:spLocks noGrp="1"/>
          </p:cNvSpPr>
          <p:nvPr>
            <p:ph sz="half" idx="1"/>
          </p:nvPr>
        </p:nvSpPr>
        <p:spPr>
          <a:xfrm>
            <a:off x="457200" y="1988840"/>
            <a:ext cx="2804120" cy="4137327"/>
          </a:xfrm>
          <a:prstGeom prst="rect">
            <a:avLst/>
          </a:prstGeom>
        </p:spPr>
        <p:txBody>
          <a:bodyPr lIns="0" rIns="0"/>
          <a:lstStyle>
            <a:lvl1pPr marL="182563" indent="-182563">
              <a:defRPr sz="1800"/>
            </a:lvl1pPr>
            <a:lvl2pPr marL="449263" indent="-182563">
              <a:defRPr sz="1600"/>
            </a:lvl2pPr>
            <a:lvl3pPr marL="806450" indent="-228600">
              <a:defRPr sz="1400"/>
            </a:lvl3pPr>
            <a:lvl4pPr marL="1163638" indent="-228600">
              <a:tabLst/>
              <a:defRPr sz="1200"/>
            </a:lvl4pPr>
            <a:lvl5pPr marL="1438275" indent="-228600">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3315001" y="1988840"/>
            <a:ext cx="2804120" cy="4137327"/>
          </a:xfrm>
          <a:prstGeom prst="rect">
            <a:avLst/>
          </a:prstGeom>
          <a:noFill/>
          <a:ln>
            <a:noFill/>
          </a:ln>
        </p:spPr>
        <p:txBody>
          <a:bodyPr vert="horz" wrap="square" lIns="0" tIns="45720" rIns="0" bIns="45720" numCol="1" anchor="t" anchorCtr="0" compatLnSpc="1">
            <a:prstTxWarp prst="textNoShape">
              <a:avLst/>
            </a:prstTxWarp>
          </a:bodyPr>
          <a:lstStyle>
            <a:lvl1pPr marL="182563" indent="-182563">
              <a:defRPr lang="en-US" sz="1800" smtClean="0"/>
            </a:lvl1pPr>
            <a:lvl2pPr marL="449263" indent="-182563">
              <a:defRPr lang="en-US" sz="1600" smtClean="0"/>
            </a:lvl2pPr>
            <a:lvl3pPr marL="806450" indent="-228600">
              <a:defRPr lang="en-US" sz="1400" smtClean="0"/>
            </a:lvl3pPr>
            <a:lvl4pPr>
              <a:defRPr lang="en-US" sz="1200" smtClean="0"/>
            </a:lvl4pPr>
            <a:lvl5pPr>
              <a:defRPr lang="en-ZA" sz="1200"/>
            </a:lvl5pPr>
          </a:lstStyle>
          <a:p>
            <a:pPr marL="182563" lvl="0" indent="-182563"/>
            <a:r>
              <a:rPr lang="en-US" dirty="0"/>
              <a:t>Click to edit Master text styles</a:t>
            </a:r>
          </a:p>
          <a:p>
            <a:pPr marL="449263" lvl="1" indent="-182563"/>
            <a:r>
              <a:rPr lang="en-US" dirty="0"/>
              <a:t>Second level</a:t>
            </a:r>
          </a:p>
          <a:p>
            <a:pPr marL="806450" lvl="2"/>
            <a:r>
              <a:rPr lang="en-US" dirty="0"/>
              <a:t>Third level</a:t>
            </a:r>
          </a:p>
          <a:p>
            <a:pPr marL="1163638" lvl="3">
              <a:tabLst/>
            </a:pPr>
            <a:r>
              <a:rPr lang="en-US" dirty="0"/>
              <a:t>Fourth level</a:t>
            </a:r>
          </a:p>
          <a:p>
            <a:pPr marL="1438275" lvl="4"/>
            <a:r>
              <a:rPr lang="en-US" dirty="0"/>
              <a:t>Fifth level</a:t>
            </a:r>
            <a:endParaRPr lang="en-ZA" dirty="0"/>
          </a:p>
        </p:txBody>
      </p:sp>
      <p:sp>
        <p:nvSpPr>
          <p:cNvPr id="6" name="Date Placeholder 3"/>
          <p:cNvSpPr>
            <a:spLocks noGrp="1"/>
          </p:cNvSpPr>
          <p:nvPr>
            <p:ph type="dt" sz="half" idx="10"/>
          </p:nvPr>
        </p:nvSpPr>
        <p:spPr>
          <a:xfrm>
            <a:off x="457200" y="6356354"/>
            <a:ext cx="2133600" cy="365125"/>
          </a:xfrm>
        </p:spPr>
        <p:txBody>
          <a:bodyPr/>
          <a:lstStyle>
            <a:lvl1pPr>
              <a:defRPr/>
            </a:lvl1pPr>
          </a:lstStyle>
          <a:p>
            <a:endParaRPr lang="en-ZA"/>
          </a:p>
        </p:txBody>
      </p:sp>
      <p:sp>
        <p:nvSpPr>
          <p:cNvPr id="7" name="Footer Placeholder 4"/>
          <p:cNvSpPr>
            <a:spLocks noGrp="1"/>
          </p:cNvSpPr>
          <p:nvPr>
            <p:ph type="ftr" sz="quarter" idx="11"/>
          </p:nvPr>
        </p:nvSpPr>
        <p:spPr>
          <a:xfrm>
            <a:off x="3124200" y="6356354"/>
            <a:ext cx="2895600" cy="365125"/>
          </a:xfrm>
        </p:spPr>
        <p:txBody>
          <a:bodyPr/>
          <a:lstStyle>
            <a:lvl1pPr>
              <a:defRPr/>
            </a:lvl1pPr>
          </a:lstStyle>
          <a:p>
            <a:pPr>
              <a:defRPr/>
            </a:pPr>
            <a:endParaRPr lang="en-ZA"/>
          </a:p>
        </p:txBody>
      </p:sp>
      <p:sp>
        <p:nvSpPr>
          <p:cNvPr id="8" name="Slide Number Placeholder 5"/>
          <p:cNvSpPr>
            <a:spLocks noGrp="1"/>
          </p:cNvSpPr>
          <p:nvPr>
            <p:ph type="sldNum" sz="quarter" idx="12"/>
          </p:nvPr>
        </p:nvSpPr>
        <p:spPr>
          <a:xfrm>
            <a:off x="6553200" y="6356354"/>
            <a:ext cx="2133600" cy="365125"/>
          </a:xfrm>
        </p:spPr>
        <p:txBody>
          <a:bodyPr/>
          <a:lstStyle>
            <a:lvl1pPr>
              <a:defRPr>
                <a:solidFill>
                  <a:schemeClr val="tx1"/>
                </a:solidFill>
              </a:defRPr>
            </a:lvl1pPr>
          </a:lstStyle>
          <a:p>
            <a:fld id="{24A945E8-739B-464D-8114-CD07F65D0AF6}" type="slidenum">
              <a:rPr lang="en-ZA"/>
              <a:pPr/>
              <a:t>‹#›</a:t>
            </a:fld>
            <a:endParaRPr lang="en-ZA"/>
          </a:p>
        </p:txBody>
      </p:sp>
      <p:sp>
        <p:nvSpPr>
          <p:cNvPr id="9" name="Content Placeholder 3"/>
          <p:cNvSpPr>
            <a:spLocks noGrp="1"/>
          </p:cNvSpPr>
          <p:nvPr>
            <p:ph sz="half" idx="13"/>
          </p:nvPr>
        </p:nvSpPr>
        <p:spPr>
          <a:xfrm>
            <a:off x="6172802" y="1988840"/>
            <a:ext cx="2804120" cy="4137327"/>
          </a:xfrm>
          <a:prstGeom prst="rect">
            <a:avLst/>
          </a:prstGeom>
          <a:noFill/>
          <a:ln>
            <a:noFill/>
          </a:ln>
        </p:spPr>
        <p:txBody>
          <a:bodyPr vert="horz" wrap="square" lIns="0" tIns="45720" rIns="0" bIns="45720" numCol="1" anchor="t" anchorCtr="0" compatLnSpc="1">
            <a:prstTxWarp prst="textNoShape">
              <a:avLst/>
            </a:prstTxWarp>
          </a:bodyPr>
          <a:lstStyle>
            <a:lvl1pPr marL="182563" indent="-182563">
              <a:defRPr lang="en-US" sz="1800" smtClean="0"/>
            </a:lvl1pPr>
            <a:lvl2pPr marL="449263" indent="-182563">
              <a:defRPr lang="en-US" sz="1600" smtClean="0"/>
            </a:lvl2pPr>
            <a:lvl3pPr marL="806450" indent="-228600">
              <a:defRPr lang="en-US" sz="1400" smtClean="0"/>
            </a:lvl3pPr>
            <a:lvl4pPr marL="1163638" indent="-228600">
              <a:defRPr lang="en-US" sz="1200" smtClean="0"/>
            </a:lvl4pPr>
            <a:lvl5pPr marL="1438275" indent="-228600">
              <a:defRPr lang="en-ZA" sz="1200"/>
            </a:lvl5pPr>
          </a:lstStyle>
          <a:p>
            <a:pPr marL="182563" lvl="0" indent="-182563"/>
            <a:r>
              <a:rPr lang="en-US" dirty="0"/>
              <a:t>Click to edit Master text styles</a:t>
            </a:r>
          </a:p>
          <a:p>
            <a:pPr marL="449263" lvl="1" indent="-182563"/>
            <a:r>
              <a:rPr lang="en-US" dirty="0"/>
              <a:t>Second level</a:t>
            </a:r>
          </a:p>
          <a:p>
            <a:pPr marL="806450" lvl="2"/>
            <a:r>
              <a:rPr lang="en-US" dirty="0"/>
              <a:t>Third level</a:t>
            </a:r>
          </a:p>
          <a:p>
            <a:pPr marL="1163638" lvl="3">
              <a:tabLst/>
            </a:pPr>
            <a:r>
              <a:rPr lang="en-US" dirty="0"/>
              <a:t>Fourth level</a:t>
            </a:r>
          </a:p>
          <a:p>
            <a:pPr marL="1438275" lvl="4"/>
            <a:r>
              <a:rPr lang="en-US" dirty="0"/>
              <a:t>Fifth level</a:t>
            </a:r>
            <a:endParaRPr lang="en-ZA" dirty="0"/>
          </a:p>
        </p:txBody>
      </p:sp>
      <p:sp>
        <p:nvSpPr>
          <p:cNvPr id="10" name="Text Placeholder 2"/>
          <p:cNvSpPr>
            <a:spLocks noGrp="1"/>
          </p:cNvSpPr>
          <p:nvPr>
            <p:ph type="body" idx="14"/>
          </p:nvPr>
        </p:nvSpPr>
        <p:spPr>
          <a:xfrm>
            <a:off x="457200" y="1340769"/>
            <a:ext cx="2804120" cy="603915"/>
          </a:xfrm>
          <a:prstGeom prst="rect">
            <a:avLst/>
          </a:prstGeom>
        </p:spPr>
        <p:txBody>
          <a:bodyPr lIns="36000" rIns="36000"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p:cNvSpPr>
            <a:spLocks noGrp="1"/>
          </p:cNvSpPr>
          <p:nvPr>
            <p:ph type="body" idx="15"/>
          </p:nvPr>
        </p:nvSpPr>
        <p:spPr>
          <a:xfrm>
            <a:off x="3315001" y="1340768"/>
            <a:ext cx="2804120" cy="603915"/>
          </a:xfrm>
          <a:prstGeom prst="rect">
            <a:avLst/>
          </a:prstGeom>
        </p:spPr>
        <p:txBody>
          <a:bodyPr lIns="36000" rIns="36000"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6172802" y="1340767"/>
            <a:ext cx="2804120" cy="603915"/>
          </a:xfrm>
          <a:prstGeom prst="rect">
            <a:avLst/>
          </a:prstGeom>
        </p:spPr>
        <p:txBody>
          <a:bodyPr lIns="36000" rIns="36000"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19394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lang="en-ZA" sz="2800"/>
            </a:lvl1pPr>
          </a:lstStyle>
          <a:p>
            <a:pPr lvl="0" algn="l"/>
            <a:r>
              <a:rPr lang="en-US" dirty="0"/>
              <a:t>Click to edit Master title style</a:t>
            </a:r>
            <a:endParaRPr lang="en-ZA" dirty="0"/>
          </a:p>
        </p:txBody>
      </p:sp>
      <p:sp>
        <p:nvSpPr>
          <p:cNvPr id="3" name="Text Placeholder 2"/>
          <p:cNvSpPr>
            <a:spLocks noGrp="1"/>
          </p:cNvSpPr>
          <p:nvPr>
            <p:ph type="body" idx="1"/>
          </p:nvPr>
        </p:nvSpPr>
        <p:spPr>
          <a:xfrm>
            <a:off x="457200" y="1535113"/>
            <a:ext cx="4040188" cy="409571"/>
          </a:xfrm>
          <a:prstGeom prst="rect">
            <a:avLst/>
          </a:prstGeo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44684"/>
            <a:ext cx="4040188" cy="4181479"/>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4645027" y="1535113"/>
            <a:ext cx="4041775" cy="409571"/>
          </a:xfrm>
          <a:prstGeom prst="rect">
            <a:avLst/>
          </a:prstGeo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944684"/>
            <a:ext cx="4041775" cy="4181479"/>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p:cNvSpPr>
            <a:spLocks noGrp="1"/>
          </p:cNvSpPr>
          <p:nvPr>
            <p:ph type="dt" sz="half" idx="10"/>
          </p:nvPr>
        </p:nvSpPr>
        <p:spPr/>
        <p:txBody>
          <a:bodyPr/>
          <a:lstStyle>
            <a:lvl1pPr>
              <a:defRPr/>
            </a:lvl1pPr>
          </a:lstStyle>
          <a:p>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solidFill>
                  <a:schemeClr val="tx1"/>
                </a:solidFill>
              </a:defRPr>
            </a:lvl1pPr>
          </a:lstStyle>
          <a:p>
            <a:fld id="{1FE8E618-C7E9-4A85-A6C9-BD97410FA2AC}" type="slidenum">
              <a:rPr lang="en-ZA" smtClean="0"/>
              <a:pPr/>
              <a:t>‹#›</a:t>
            </a:fld>
            <a:endParaRPr lang="en-ZA"/>
          </a:p>
        </p:txBody>
      </p:sp>
    </p:spTree>
    <p:extLst>
      <p:ext uri="{BB962C8B-B14F-4D97-AF65-F5344CB8AC3E}">
        <p14:creationId xmlns:p14="http://schemas.microsoft.com/office/powerpoint/2010/main" val="49266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ZA"/>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55FC356C-B9B4-4EBB-8AC3-9AF69C655719}"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92" r:id="rId1"/>
    <p:sldLayoutId id="2147483703" r:id="rId2"/>
    <p:sldLayoutId id="2147483693" r:id="rId3"/>
    <p:sldLayoutId id="2147483684" r:id="rId4"/>
    <p:sldLayoutId id="2147483702" r:id="rId5"/>
    <p:sldLayoutId id="2147483700" r:id="rId6"/>
    <p:sldLayoutId id="2147483701" r:id="rId7"/>
    <p:sldLayoutId id="2147483694" r:id="rId8"/>
    <p:sldLayoutId id="2147483685" r:id="rId9"/>
    <p:sldLayoutId id="2147483696" r:id="rId10"/>
    <p:sldLayoutId id="2147483695" r:id="rId11"/>
    <p:sldLayoutId id="2147483699" r:id="rId12"/>
    <p:sldLayoutId id="2147483697"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l" rtl="0" eaLnBrk="1" fontAlgn="base" hangingPunct="1">
        <a:spcBef>
          <a:spcPct val="0"/>
        </a:spcBef>
        <a:spcAft>
          <a:spcPct val="0"/>
        </a:spcAft>
        <a:defRPr lang="en-ZA" sz="3200" b="1" kern="1200" smtClean="0">
          <a:solidFill>
            <a:schemeClr val="tx1"/>
          </a:solidFill>
          <a:latin typeface="+mj-lt"/>
          <a:ea typeface="MS PGothic" pitchFamily="34" charset="-128"/>
          <a:cs typeface="ＭＳ Ｐゴシック"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tmp"/><Relationship Id="rId5" Type="http://schemas.openxmlformats.org/officeDocument/2006/relationships/hyperlink" Target="mailto:Nixon.Ochara@wits.ac.za" TargetMode="Externa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6.tmp"/></Relationships>
</file>

<file path=ppt/slides/_rels/slide1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1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tmp"/></Relationships>
</file>

<file path=ppt/slides/_rels/slide1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31.tm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2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33.tmp"/></Relationships>
</file>

<file path=ppt/slides/_rels/slide2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tmp"/><Relationship Id="rId5" Type="http://schemas.openxmlformats.org/officeDocument/2006/relationships/image" Target="../media/image10.jpeg"/><Relationship Id="rId4" Type="http://schemas.openxmlformats.org/officeDocument/2006/relationships/image" Target="../media/image9.tmp"/></Relationships>
</file>

<file path=ppt/slides/_rels/slide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tmp"/><Relationship Id="rId5" Type="http://schemas.openxmlformats.org/officeDocument/2006/relationships/image" Target="../media/image13.tmp"/><Relationship Id="rId4" Type="http://schemas.openxmlformats.org/officeDocument/2006/relationships/image" Target="../media/image12.tmp"/></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15.tmp"/></Relationships>
</file>

<file path=ppt/slides/_rels/slide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tmp"/><Relationship Id="rId7"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tmp"/><Relationship Id="rId5" Type="http://schemas.openxmlformats.org/officeDocument/2006/relationships/image" Target="../media/image20.tmp"/><Relationship Id="rId4" Type="http://schemas.openxmlformats.org/officeDocument/2006/relationships/image" Target="../media/image19.tmp"/></Relationships>
</file>

<file path=ppt/slides/_rels/slide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12A263-B5DA-DED4-31EF-50CCB8B0F4A0}"/>
              </a:ext>
            </a:extLst>
          </p:cNvPr>
          <p:cNvSpPr>
            <a:spLocks noGrp="1"/>
          </p:cNvSpPr>
          <p:nvPr>
            <p:ph type="sldNum" sz="quarter" idx="12"/>
          </p:nvPr>
        </p:nvSpPr>
        <p:spPr/>
        <p:txBody>
          <a:bodyPr/>
          <a:lstStyle/>
          <a:p>
            <a:fld id="{BD8A1FAC-8D13-4888-A957-B03833DB12C8}" type="slidenum">
              <a:rPr lang="en-ZA" smtClean="0"/>
              <a:pPr/>
              <a:t>0</a:t>
            </a:fld>
            <a:endParaRPr lang="en-ZA" dirty="0"/>
          </a:p>
        </p:txBody>
      </p:sp>
      <p:sp>
        <p:nvSpPr>
          <p:cNvPr id="9" name="Rectangle: Rounded Corners 8">
            <a:extLst>
              <a:ext uri="{FF2B5EF4-FFF2-40B4-BE49-F238E27FC236}">
                <a16:creationId xmlns:a16="http://schemas.microsoft.com/office/drawing/2014/main" id="{82654D4A-79FB-F2F0-7068-368674ED4291}"/>
              </a:ext>
            </a:extLst>
          </p:cNvPr>
          <p:cNvSpPr/>
          <p:nvPr/>
        </p:nvSpPr>
        <p:spPr>
          <a:xfrm>
            <a:off x="107504" y="1041475"/>
            <a:ext cx="8928992" cy="124137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Understanding Digital Economy Dilemmas:</a:t>
            </a:r>
          </a:p>
          <a:p>
            <a:pPr algn="ctr"/>
            <a:r>
              <a:rPr lang="en-ZA" sz="20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Using Systems Thinking</a:t>
            </a:r>
          </a:p>
        </p:txBody>
      </p:sp>
      <p:pic>
        <p:nvPicPr>
          <p:cNvPr id="11" name="Graphic 10" descr="Clipboard with solid fill">
            <a:extLst>
              <a:ext uri="{FF2B5EF4-FFF2-40B4-BE49-F238E27FC236}">
                <a16:creationId xmlns:a16="http://schemas.microsoft.com/office/drawing/2014/main" id="{14F83C69-BF91-3B83-CED2-74776DFE55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0140" y="2282851"/>
            <a:ext cx="1115616" cy="3607008"/>
          </a:xfrm>
          <a:prstGeom prst="rect">
            <a:avLst/>
          </a:prstGeom>
        </p:spPr>
      </p:pic>
      <p:sp>
        <p:nvSpPr>
          <p:cNvPr id="12" name="Rectangle 11">
            <a:extLst>
              <a:ext uri="{FF2B5EF4-FFF2-40B4-BE49-F238E27FC236}">
                <a16:creationId xmlns:a16="http://schemas.microsoft.com/office/drawing/2014/main" id="{EB4EC7AF-1AE9-A1E2-2E90-8819E7BDD4A1}"/>
              </a:ext>
            </a:extLst>
          </p:cNvPr>
          <p:cNvSpPr/>
          <p:nvPr/>
        </p:nvSpPr>
        <p:spPr>
          <a:xfrm>
            <a:off x="177406" y="2465512"/>
            <a:ext cx="8928992"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3200" b="1" i="1" u="sng" dirty="0"/>
              <a:t>Roadmap</a:t>
            </a:r>
          </a:p>
        </p:txBody>
      </p:sp>
      <p:sp>
        <p:nvSpPr>
          <p:cNvPr id="15" name="Rectangle: Rounded Corners 14">
            <a:extLst>
              <a:ext uri="{FF2B5EF4-FFF2-40B4-BE49-F238E27FC236}">
                <a16:creationId xmlns:a16="http://schemas.microsoft.com/office/drawing/2014/main" id="{30FB770B-A9CA-A37A-E0BA-B8E275779538}"/>
              </a:ext>
            </a:extLst>
          </p:cNvPr>
          <p:cNvSpPr/>
          <p:nvPr/>
        </p:nvSpPr>
        <p:spPr>
          <a:xfrm>
            <a:off x="251520" y="3124178"/>
            <a:ext cx="8352928" cy="1616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p>
          <a:p>
            <a:pPr marL="342900" indent="-342900" algn="just">
              <a:buFont typeface="+mj-lt"/>
              <a:buAutoNum type="arabicPeriod"/>
            </a:pPr>
            <a:r>
              <a:rPr lang="en-ZA" sz="2800" b="1" i="1" dirty="0"/>
              <a:t>Systemic Digital Economy Dilemmas</a:t>
            </a:r>
          </a:p>
          <a:p>
            <a:pPr marL="342900" indent="-342900" algn="just">
              <a:buFont typeface="+mj-lt"/>
              <a:buAutoNum type="arabicPeriod"/>
            </a:pPr>
            <a:r>
              <a:rPr lang="en-ZA" sz="2800" b="1" i="1" dirty="0"/>
              <a:t>Systems Thinking &amp; Complexity</a:t>
            </a:r>
          </a:p>
          <a:p>
            <a:pPr marL="342900" indent="-342900" algn="just">
              <a:buFont typeface="+mj-lt"/>
              <a:buAutoNum type="arabicPeriod"/>
            </a:pPr>
            <a:r>
              <a:rPr lang="en-ZA" sz="2800" b="1" i="1" dirty="0"/>
              <a:t>Aligning Digital Economy Dilemmas to ST </a:t>
            </a:r>
          </a:p>
        </p:txBody>
      </p:sp>
      <p:sp>
        <p:nvSpPr>
          <p:cNvPr id="16" name="Rectangle: Rounded Corners 15">
            <a:extLst>
              <a:ext uri="{FF2B5EF4-FFF2-40B4-BE49-F238E27FC236}">
                <a16:creationId xmlns:a16="http://schemas.microsoft.com/office/drawing/2014/main" id="{A675C8EE-76F8-CCC8-793D-E35D66000C72}"/>
              </a:ext>
            </a:extLst>
          </p:cNvPr>
          <p:cNvSpPr/>
          <p:nvPr/>
        </p:nvSpPr>
        <p:spPr>
          <a:xfrm>
            <a:off x="0" y="5096769"/>
            <a:ext cx="9036496" cy="13565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b="1" dirty="0"/>
              <a:t>Prof. Nixon Muganda Ochara</a:t>
            </a:r>
          </a:p>
          <a:p>
            <a:pPr algn="ctr"/>
            <a:r>
              <a:rPr lang="en-ZA" b="1" dirty="0"/>
              <a:t>Chair – Digital Business</a:t>
            </a:r>
          </a:p>
          <a:p>
            <a:pPr algn="ctr"/>
            <a:r>
              <a:rPr lang="en-ZA" b="1" dirty="0"/>
              <a:t>Wits Business School</a:t>
            </a:r>
          </a:p>
          <a:p>
            <a:pPr algn="ctr"/>
            <a:r>
              <a:rPr lang="en-ZA" b="1" dirty="0"/>
              <a:t>E-Mail: </a:t>
            </a:r>
            <a:r>
              <a:rPr lang="en-ZA" b="1" dirty="0">
                <a:hlinkClick r:id="rId5"/>
              </a:rPr>
              <a:t>Nixon.Ochara@wits.ac.za</a:t>
            </a:r>
            <a:r>
              <a:rPr lang="en-ZA" b="1" dirty="0"/>
              <a:t> </a:t>
            </a:r>
          </a:p>
        </p:txBody>
      </p:sp>
      <p:pic>
        <p:nvPicPr>
          <p:cNvPr id="2" name="Picture 1" descr="A picture containing text&#10;&#10;Description automatically generated">
            <a:extLst>
              <a:ext uri="{FF2B5EF4-FFF2-40B4-BE49-F238E27FC236}">
                <a16:creationId xmlns:a16="http://schemas.microsoft.com/office/drawing/2014/main" id="{E681A5F8-BADF-2AE5-E81B-11E5B7CC12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025" y="164797"/>
            <a:ext cx="4557999" cy="650059"/>
          </a:xfrm>
          <a:prstGeom prst="rect">
            <a:avLst/>
          </a:prstGeom>
        </p:spPr>
      </p:pic>
    </p:spTree>
    <p:extLst>
      <p:ext uri="{BB962C8B-B14F-4D97-AF65-F5344CB8AC3E}">
        <p14:creationId xmlns:p14="http://schemas.microsoft.com/office/powerpoint/2010/main" val="175525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D7293-0898-410B-9118-1D4960AF4D37}"/>
              </a:ext>
            </a:extLst>
          </p:cNvPr>
          <p:cNvSpPr>
            <a:spLocks noGrp="1"/>
          </p:cNvSpPr>
          <p:nvPr>
            <p:ph type="body" sz="quarter" idx="14"/>
          </p:nvPr>
        </p:nvSpPr>
        <p:spPr/>
        <p:txBody>
          <a:bodyPr/>
          <a:lstStyle/>
          <a:p>
            <a:r>
              <a:rPr lang="en-US" dirty="0"/>
              <a:t> </a:t>
            </a:r>
            <a:endParaRPr lang="en-ZA" dirty="0"/>
          </a:p>
        </p:txBody>
      </p:sp>
      <p:sp>
        <p:nvSpPr>
          <p:cNvPr id="3" name="Slide Number Placeholder 2">
            <a:extLst>
              <a:ext uri="{FF2B5EF4-FFF2-40B4-BE49-F238E27FC236}">
                <a16:creationId xmlns:a16="http://schemas.microsoft.com/office/drawing/2014/main" id="{A0AAF307-2F8C-48CD-A207-BF7FB8698A98}"/>
              </a:ext>
            </a:extLst>
          </p:cNvPr>
          <p:cNvSpPr>
            <a:spLocks noGrp="1"/>
          </p:cNvSpPr>
          <p:nvPr>
            <p:ph type="sldNum" sz="quarter" idx="12"/>
          </p:nvPr>
        </p:nvSpPr>
        <p:spPr/>
        <p:txBody>
          <a:bodyPr/>
          <a:lstStyle/>
          <a:p>
            <a:fld id="{BD8A1FAC-8D13-4888-A957-B03833DB12C8}" type="slidenum">
              <a:rPr lang="en-ZA" smtClean="0"/>
              <a:pPr/>
              <a:t>9</a:t>
            </a:fld>
            <a:endParaRPr lang="en-ZA" dirty="0"/>
          </a:p>
        </p:txBody>
      </p:sp>
      <p:sp>
        <p:nvSpPr>
          <p:cNvPr id="16" name="Title 3">
            <a:extLst>
              <a:ext uri="{FF2B5EF4-FFF2-40B4-BE49-F238E27FC236}">
                <a16:creationId xmlns:a16="http://schemas.microsoft.com/office/drawing/2014/main" id="{93BB9709-5907-4068-8EAC-1E3AC26B5EEB}"/>
              </a:ext>
            </a:extLst>
          </p:cNvPr>
          <p:cNvSpPr txBox="1">
            <a:spLocks/>
          </p:cNvSpPr>
          <p:nvPr/>
        </p:nvSpPr>
        <p:spPr>
          <a:xfrm>
            <a:off x="179512" y="891781"/>
            <a:ext cx="8568952" cy="528446"/>
          </a:xfrm>
          <a:prstGeom prst="rect">
            <a:avLst/>
          </a:prstGeom>
        </p:spPr>
        <p:txBody>
          <a:bodyPr anchor="ctr">
            <a:noAutofit/>
          </a:bodyPr>
          <a:lstStyle>
            <a:lvl1pPr algn="l" rtl="0" eaLnBrk="1" fontAlgn="base" hangingPunct="1">
              <a:spcBef>
                <a:spcPct val="0"/>
              </a:spcBef>
              <a:spcAft>
                <a:spcPct val="0"/>
              </a:spcAft>
              <a:defRPr lang="en-ZA" sz="2800" b="1" kern="1200">
                <a:solidFill>
                  <a:srgbClr val="034EA2"/>
                </a:solidFill>
                <a:latin typeface="Times New Roman" panose="02020603050405020304" pitchFamily="18" charset="0"/>
                <a:ea typeface="MS PGothic" pitchFamily="34" charset="-128"/>
                <a:cs typeface="Times New Roman" panose="02020603050405020304" pitchFamily="18"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2000" dirty="0"/>
              <a:t>2.2 Complexity in Decision Scenarios</a:t>
            </a:r>
          </a:p>
        </p:txBody>
      </p:sp>
      <p:pic>
        <p:nvPicPr>
          <p:cNvPr id="13" name="Picture 12" descr="Table&#10;&#10;Description automatically generated">
            <a:extLst>
              <a:ext uri="{FF2B5EF4-FFF2-40B4-BE49-F238E27FC236}">
                <a16:creationId xmlns:a16="http://schemas.microsoft.com/office/drawing/2014/main" id="{1AFB9579-0B4F-68B0-0D1A-A36E9C111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6194"/>
            <a:ext cx="3635896" cy="2696637"/>
          </a:xfrm>
          <a:prstGeom prst="rect">
            <a:avLst/>
          </a:prstGeom>
        </p:spPr>
      </p:pic>
      <p:sp>
        <p:nvSpPr>
          <p:cNvPr id="14" name="Rectangle 13">
            <a:extLst>
              <a:ext uri="{FF2B5EF4-FFF2-40B4-BE49-F238E27FC236}">
                <a16:creationId xmlns:a16="http://schemas.microsoft.com/office/drawing/2014/main" id="{61E731C3-3D83-2703-3DB5-3B2C11116747}"/>
              </a:ext>
            </a:extLst>
          </p:cNvPr>
          <p:cNvSpPr/>
          <p:nvPr/>
        </p:nvSpPr>
        <p:spPr>
          <a:xfrm>
            <a:off x="13804" y="4396431"/>
            <a:ext cx="9130196" cy="7683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US" dirty="0"/>
              <a:t>Source: Jackson, M. C. (2020). How we understand “complexity” makes a difference: Lessons from critical systems thinking and the Covid-19 pandemic in the UK. </a:t>
            </a:r>
            <a:r>
              <a:rPr lang="en-US" i="1" dirty="0"/>
              <a:t>Systems</a:t>
            </a:r>
            <a:r>
              <a:rPr lang="en-US" dirty="0"/>
              <a:t>, 8(4), 52.</a:t>
            </a:r>
            <a:endParaRPr lang="en-ZA" dirty="0"/>
          </a:p>
        </p:txBody>
      </p:sp>
      <p:sp>
        <p:nvSpPr>
          <p:cNvPr id="7" name="Rectangle: Rounded Corners 6">
            <a:extLst>
              <a:ext uri="{FF2B5EF4-FFF2-40B4-BE49-F238E27FC236}">
                <a16:creationId xmlns:a16="http://schemas.microsoft.com/office/drawing/2014/main" id="{E6926AA9-00B4-B871-D90B-3E76BA753374}"/>
              </a:ext>
            </a:extLst>
          </p:cNvPr>
          <p:cNvSpPr/>
          <p:nvPr/>
        </p:nvSpPr>
        <p:spPr>
          <a:xfrm>
            <a:off x="2195735" y="269649"/>
            <a:ext cx="4801663" cy="6221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2. Systems Thinking Evolution</a:t>
            </a:r>
            <a:endParaRPr lang="en-ZA" sz="2000" b="1" i="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descr="A picture containing text&#10;&#10;Description automatically generated">
            <a:extLst>
              <a:ext uri="{FF2B5EF4-FFF2-40B4-BE49-F238E27FC236}">
                <a16:creationId xmlns:a16="http://schemas.microsoft.com/office/drawing/2014/main" id="{D6B94E21-0D58-5FA5-D4B1-5D774E75D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6" y="217246"/>
            <a:ext cx="2057400" cy="692953"/>
          </a:xfrm>
          <a:prstGeom prst="rect">
            <a:avLst/>
          </a:prstGeom>
        </p:spPr>
      </p:pic>
      <p:sp>
        <p:nvSpPr>
          <p:cNvPr id="9" name="Rectangle 8">
            <a:extLst>
              <a:ext uri="{FF2B5EF4-FFF2-40B4-BE49-F238E27FC236}">
                <a16:creationId xmlns:a16="http://schemas.microsoft.com/office/drawing/2014/main" id="{F92EDCCF-D96D-8C0F-16A9-C43EC82BBF01}"/>
              </a:ext>
            </a:extLst>
          </p:cNvPr>
          <p:cNvSpPr/>
          <p:nvPr/>
        </p:nvSpPr>
        <p:spPr>
          <a:xfrm>
            <a:off x="13804" y="5370749"/>
            <a:ext cx="9116392"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n-ZA" b="1" i="1" u="sng" dirty="0"/>
              <a:t>Thesis of the Paper</a:t>
            </a:r>
            <a:r>
              <a:rPr lang="en-ZA" dirty="0"/>
              <a:t>: </a:t>
            </a:r>
            <a:r>
              <a:rPr lang="en-ZA" b="1" dirty="0">
                <a:solidFill>
                  <a:srgbClr val="161F78"/>
                </a:solidFill>
              </a:rPr>
              <a:t>Understanding </a:t>
            </a:r>
            <a:r>
              <a:rPr lang="en-ZA" b="1" i="1" u="sng" dirty="0">
                <a:solidFill>
                  <a:srgbClr val="161F78"/>
                </a:solidFill>
              </a:rPr>
              <a:t>dynamic</a:t>
            </a:r>
            <a:r>
              <a:rPr lang="en-ZA" b="1" dirty="0">
                <a:solidFill>
                  <a:srgbClr val="161F78"/>
                </a:solidFill>
              </a:rPr>
              <a:t> complexity requires </a:t>
            </a:r>
            <a:r>
              <a:rPr lang="en-ZA" b="1" i="1" u="sng" dirty="0">
                <a:solidFill>
                  <a:srgbClr val="161F78"/>
                </a:solidFill>
              </a:rPr>
              <a:t>multiple perspectives </a:t>
            </a:r>
            <a:r>
              <a:rPr lang="en-ZA" b="1" dirty="0">
                <a:solidFill>
                  <a:srgbClr val="161F78"/>
                </a:solidFill>
              </a:rPr>
              <a:t>rooted in </a:t>
            </a:r>
            <a:r>
              <a:rPr lang="en-ZA" b="1" u="sng" dirty="0">
                <a:solidFill>
                  <a:srgbClr val="161F78"/>
                </a:solidFill>
              </a:rPr>
              <a:t>Systems Thinking</a:t>
            </a:r>
            <a:r>
              <a:rPr lang="en-ZA" b="1" dirty="0">
                <a:solidFill>
                  <a:srgbClr val="161F78"/>
                </a:solidFill>
              </a:rPr>
              <a:t>.</a:t>
            </a:r>
          </a:p>
        </p:txBody>
      </p:sp>
      <p:pic>
        <p:nvPicPr>
          <p:cNvPr id="4" name="Picture 6" descr="REQUIREMENTS ENGINEERING – requirementsengineeringtonex">
            <a:extLst>
              <a:ext uri="{FF2B5EF4-FFF2-40B4-BE49-F238E27FC236}">
                <a16:creationId xmlns:a16="http://schemas.microsoft.com/office/drawing/2014/main" id="{0F6C930C-2FF6-BA95-BE8A-914E8DC09C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5" y="1916706"/>
            <a:ext cx="5422292" cy="2406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059B60B-0988-CFB8-A363-8B4F581B5B85}"/>
              </a:ext>
            </a:extLst>
          </p:cNvPr>
          <p:cNvSpPr/>
          <p:nvPr/>
        </p:nvSpPr>
        <p:spPr>
          <a:xfrm>
            <a:off x="5292080" y="1432505"/>
            <a:ext cx="3338858" cy="4719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highlight>
                  <a:srgbClr val="800080"/>
                </a:highlight>
              </a:rPr>
              <a:t>Requirements Engineering?</a:t>
            </a:r>
          </a:p>
        </p:txBody>
      </p:sp>
    </p:spTree>
    <p:extLst>
      <p:ext uri="{BB962C8B-B14F-4D97-AF65-F5344CB8AC3E}">
        <p14:creationId xmlns:p14="http://schemas.microsoft.com/office/powerpoint/2010/main" val="200795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AAF307-2F8C-48CD-A207-BF7FB8698A98}"/>
              </a:ext>
            </a:extLst>
          </p:cNvPr>
          <p:cNvSpPr>
            <a:spLocks noGrp="1"/>
          </p:cNvSpPr>
          <p:nvPr>
            <p:ph type="sldNum" sz="quarter" idx="12"/>
          </p:nvPr>
        </p:nvSpPr>
        <p:spPr/>
        <p:txBody>
          <a:bodyPr/>
          <a:lstStyle/>
          <a:p>
            <a:fld id="{BD8A1FAC-8D13-4888-A957-B03833DB12C8}" type="slidenum">
              <a:rPr lang="en-ZA" smtClean="0"/>
              <a:pPr/>
              <a:t>10</a:t>
            </a:fld>
            <a:endParaRPr lang="en-ZA" dirty="0"/>
          </a:p>
        </p:txBody>
      </p:sp>
      <p:sp>
        <p:nvSpPr>
          <p:cNvPr id="8" name="Text Placeholder 7">
            <a:extLst>
              <a:ext uri="{FF2B5EF4-FFF2-40B4-BE49-F238E27FC236}">
                <a16:creationId xmlns:a16="http://schemas.microsoft.com/office/drawing/2014/main" id="{E38A4750-0A3E-46B4-A290-B78212162070}"/>
              </a:ext>
            </a:extLst>
          </p:cNvPr>
          <p:cNvSpPr>
            <a:spLocks noGrp="1"/>
          </p:cNvSpPr>
          <p:nvPr>
            <p:ph type="body" sz="quarter" idx="14"/>
          </p:nvPr>
        </p:nvSpPr>
        <p:spPr>
          <a:xfrm>
            <a:off x="225030" y="1124744"/>
            <a:ext cx="8693944" cy="5187159"/>
          </a:xfrm>
        </p:spPr>
        <p:txBody>
          <a:bodyPr/>
          <a:lstStyle/>
          <a:p>
            <a:pPr marL="342900" indent="-342900">
              <a:buFont typeface="Arial" panose="020B0604020202020204" pitchFamily="34" charset="0"/>
              <a:buChar char="•"/>
            </a:pPr>
            <a:r>
              <a:rPr lang="en-ZA" b="1" dirty="0"/>
              <a:t>Systems Thinking </a:t>
            </a:r>
            <a:r>
              <a:rPr lang="en-ZA" dirty="0"/>
              <a:t>is the fusion of </a:t>
            </a:r>
            <a:r>
              <a:rPr lang="en-ZA" b="1" i="1" u="sng" dirty="0"/>
              <a:t>analysis</a:t>
            </a:r>
            <a:r>
              <a:rPr lang="en-ZA" dirty="0"/>
              <a:t> and </a:t>
            </a:r>
            <a:r>
              <a:rPr lang="en-ZA" b="1" i="1" u="sng" dirty="0"/>
              <a:t>synthesis</a:t>
            </a:r>
            <a:r>
              <a:rPr lang="en-ZA" dirty="0"/>
              <a:t>. </a:t>
            </a:r>
          </a:p>
        </p:txBody>
      </p:sp>
      <p:pic>
        <p:nvPicPr>
          <p:cNvPr id="14" name="Picture 13" descr="Diagram&#10;&#10;Description automatically generated">
            <a:extLst>
              <a:ext uri="{FF2B5EF4-FFF2-40B4-BE49-F238E27FC236}">
                <a16:creationId xmlns:a16="http://schemas.microsoft.com/office/drawing/2014/main" id="{FAEA2E26-594F-49D5-B9BB-7847F6C3B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772816"/>
            <a:ext cx="8974697" cy="5013433"/>
          </a:xfrm>
          <a:prstGeom prst="rect">
            <a:avLst/>
          </a:prstGeom>
        </p:spPr>
      </p:pic>
      <p:sp>
        <p:nvSpPr>
          <p:cNvPr id="6" name="Rectangle: Rounded Corners 5">
            <a:extLst>
              <a:ext uri="{FF2B5EF4-FFF2-40B4-BE49-F238E27FC236}">
                <a16:creationId xmlns:a16="http://schemas.microsoft.com/office/drawing/2014/main" id="{28F7639D-CF4C-1A00-3363-4BBE9AB7C8EA}"/>
              </a:ext>
            </a:extLst>
          </p:cNvPr>
          <p:cNvSpPr/>
          <p:nvPr/>
        </p:nvSpPr>
        <p:spPr>
          <a:xfrm>
            <a:off x="2195735" y="269649"/>
            <a:ext cx="4801663" cy="6221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2. Systems Thinking Evolution</a:t>
            </a:r>
            <a:endParaRPr lang="en-ZA" sz="2000" b="1" i="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7" name="Picture 6" descr="A picture containing text&#10;&#10;Description automatically generated">
            <a:extLst>
              <a:ext uri="{FF2B5EF4-FFF2-40B4-BE49-F238E27FC236}">
                <a16:creationId xmlns:a16="http://schemas.microsoft.com/office/drawing/2014/main" id="{917DE9F9-94BC-64CB-F66C-8A3D9841A3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6" y="217246"/>
            <a:ext cx="2057400" cy="692953"/>
          </a:xfrm>
          <a:prstGeom prst="rect">
            <a:avLst/>
          </a:prstGeom>
        </p:spPr>
      </p:pic>
    </p:spTree>
    <p:extLst>
      <p:ext uri="{BB962C8B-B14F-4D97-AF65-F5344CB8AC3E}">
        <p14:creationId xmlns:p14="http://schemas.microsoft.com/office/powerpoint/2010/main" val="190614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D7293-0898-410B-9118-1D4960AF4D37}"/>
              </a:ext>
            </a:extLst>
          </p:cNvPr>
          <p:cNvSpPr>
            <a:spLocks noGrp="1"/>
          </p:cNvSpPr>
          <p:nvPr>
            <p:ph type="body" sz="quarter" idx="14"/>
          </p:nvPr>
        </p:nvSpPr>
        <p:spPr>
          <a:xfrm>
            <a:off x="179512" y="1605372"/>
            <a:ext cx="8693944" cy="4643437"/>
          </a:xfrm>
        </p:spPr>
        <p:txBody>
          <a:bodyPr/>
          <a:lstStyle/>
          <a:p>
            <a:r>
              <a:rPr lang="en-US" dirty="0"/>
              <a:t> </a:t>
            </a:r>
            <a:endParaRPr lang="en-ZA" dirty="0"/>
          </a:p>
        </p:txBody>
      </p:sp>
      <p:sp>
        <p:nvSpPr>
          <p:cNvPr id="3" name="Slide Number Placeholder 2">
            <a:extLst>
              <a:ext uri="{FF2B5EF4-FFF2-40B4-BE49-F238E27FC236}">
                <a16:creationId xmlns:a16="http://schemas.microsoft.com/office/drawing/2014/main" id="{A0AAF307-2F8C-48CD-A207-BF7FB8698A98}"/>
              </a:ext>
            </a:extLst>
          </p:cNvPr>
          <p:cNvSpPr>
            <a:spLocks noGrp="1"/>
          </p:cNvSpPr>
          <p:nvPr>
            <p:ph type="sldNum" sz="quarter" idx="12"/>
          </p:nvPr>
        </p:nvSpPr>
        <p:spPr/>
        <p:txBody>
          <a:bodyPr/>
          <a:lstStyle/>
          <a:p>
            <a:fld id="{BD8A1FAC-8D13-4888-A957-B03833DB12C8}" type="slidenum">
              <a:rPr lang="en-ZA" smtClean="0"/>
              <a:pPr/>
              <a:t>11</a:t>
            </a:fld>
            <a:endParaRPr lang="en-ZA" dirty="0"/>
          </a:p>
        </p:txBody>
      </p:sp>
      <p:sp>
        <p:nvSpPr>
          <p:cNvPr id="16" name="Title 3">
            <a:extLst>
              <a:ext uri="{FF2B5EF4-FFF2-40B4-BE49-F238E27FC236}">
                <a16:creationId xmlns:a16="http://schemas.microsoft.com/office/drawing/2014/main" id="{93BB9709-5907-4068-8EAC-1E3AC26B5EEB}"/>
              </a:ext>
            </a:extLst>
          </p:cNvPr>
          <p:cNvSpPr txBox="1">
            <a:spLocks/>
          </p:cNvSpPr>
          <p:nvPr/>
        </p:nvSpPr>
        <p:spPr>
          <a:xfrm>
            <a:off x="179512" y="891781"/>
            <a:ext cx="8568952" cy="528446"/>
          </a:xfrm>
          <a:prstGeom prst="rect">
            <a:avLst/>
          </a:prstGeom>
        </p:spPr>
        <p:txBody>
          <a:bodyPr anchor="ctr">
            <a:noAutofit/>
          </a:bodyPr>
          <a:lstStyle>
            <a:lvl1pPr algn="l" rtl="0" eaLnBrk="1" fontAlgn="base" hangingPunct="1">
              <a:spcBef>
                <a:spcPct val="0"/>
              </a:spcBef>
              <a:spcAft>
                <a:spcPct val="0"/>
              </a:spcAft>
              <a:defRPr lang="en-ZA" sz="2800" b="1" kern="1200">
                <a:solidFill>
                  <a:srgbClr val="034EA2"/>
                </a:solidFill>
                <a:latin typeface="Times New Roman" panose="02020603050405020304" pitchFamily="18" charset="0"/>
                <a:ea typeface="MS PGothic" pitchFamily="34" charset="-128"/>
                <a:cs typeface="Times New Roman" panose="02020603050405020304" pitchFamily="18"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2000" dirty="0"/>
              <a:t>3.1 ST in “Idealized” Design Situations e.g. Smart Environments</a:t>
            </a:r>
          </a:p>
        </p:txBody>
      </p:sp>
      <p:sp>
        <p:nvSpPr>
          <p:cNvPr id="7" name="Rectangle: Rounded Corners 6">
            <a:extLst>
              <a:ext uri="{FF2B5EF4-FFF2-40B4-BE49-F238E27FC236}">
                <a16:creationId xmlns:a16="http://schemas.microsoft.com/office/drawing/2014/main" id="{E6926AA9-00B4-B871-D90B-3E76BA753374}"/>
              </a:ext>
            </a:extLst>
          </p:cNvPr>
          <p:cNvSpPr/>
          <p:nvPr/>
        </p:nvSpPr>
        <p:spPr>
          <a:xfrm>
            <a:off x="2195735" y="269649"/>
            <a:ext cx="4801663" cy="6221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3. Aligning DE Dilemmas to ST</a:t>
            </a:r>
            <a:endParaRPr lang="en-ZA" sz="2000" b="1" i="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descr="A picture containing text&#10;&#10;Description automatically generated">
            <a:extLst>
              <a:ext uri="{FF2B5EF4-FFF2-40B4-BE49-F238E27FC236}">
                <a16:creationId xmlns:a16="http://schemas.microsoft.com/office/drawing/2014/main" id="{D6B94E21-0D58-5FA5-D4B1-5D774E75D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6" y="217246"/>
            <a:ext cx="2057400" cy="692953"/>
          </a:xfrm>
          <a:prstGeom prst="rect">
            <a:avLst/>
          </a:prstGeom>
        </p:spPr>
      </p:pic>
      <p:pic>
        <p:nvPicPr>
          <p:cNvPr id="5" name="Picture 4" descr="Diagram&#10;&#10;Description automatically generated">
            <a:extLst>
              <a:ext uri="{FF2B5EF4-FFF2-40B4-BE49-F238E27FC236}">
                <a16:creationId xmlns:a16="http://schemas.microsoft.com/office/drawing/2014/main" id="{E97D2659-3DEA-945F-E8F8-5FEAD6F11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026" y="1420227"/>
            <a:ext cx="8523438" cy="4545992"/>
          </a:xfrm>
          <a:prstGeom prst="rect">
            <a:avLst/>
          </a:prstGeom>
        </p:spPr>
      </p:pic>
      <p:sp>
        <p:nvSpPr>
          <p:cNvPr id="6" name="Rectangle: Rounded Corners 5">
            <a:extLst>
              <a:ext uri="{FF2B5EF4-FFF2-40B4-BE49-F238E27FC236}">
                <a16:creationId xmlns:a16="http://schemas.microsoft.com/office/drawing/2014/main" id="{B469F102-3E54-268D-75DE-EC670E3DBD42}"/>
              </a:ext>
            </a:extLst>
          </p:cNvPr>
          <p:cNvSpPr/>
          <p:nvPr/>
        </p:nvSpPr>
        <p:spPr>
          <a:xfrm>
            <a:off x="225026" y="6165304"/>
            <a:ext cx="8648430" cy="4754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a:t>Used in creating visions of a desired future</a:t>
            </a:r>
          </a:p>
        </p:txBody>
      </p:sp>
    </p:spTree>
    <p:extLst>
      <p:ext uri="{BB962C8B-B14F-4D97-AF65-F5344CB8AC3E}">
        <p14:creationId xmlns:p14="http://schemas.microsoft.com/office/powerpoint/2010/main" val="2818814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D7293-0898-410B-9118-1D4960AF4D37}"/>
              </a:ext>
            </a:extLst>
          </p:cNvPr>
          <p:cNvSpPr>
            <a:spLocks noGrp="1"/>
          </p:cNvSpPr>
          <p:nvPr>
            <p:ph type="body" sz="quarter" idx="14"/>
          </p:nvPr>
        </p:nvSpPr>
        <p:spPr>
          <a:xfrm>
            <a:off x="225030" y="1668467"/>
            <a:ext cx="8693944" cy="1760534"/>
          </a:xfrm>
        </p:spPr>
        <p:txBody>
          <a:bodyPr/>
          <a:lstStyle/>
          <a:p>
            <a:r>
              <a:rPr lang="en-US" dirty="0"/>
              <a:t> </a:t>
            </a:r>
            <a:endParaRPr lang="en-ZA" dirty="0"/>
          </a:p>
        </p:txBody>
      </p:sp>
      <p:sp>
        <p:nvSpPr>
          <p:cNvPr id="3" name="Slide Number Placeholder 2">
            <a:extLst>
              <a:ext uri="{FF2B5EF4-FFF2-40B4-BE49-F238E27FC236}">
                <a16:creationId xmlns:a16="http://schemas.microsoft.com/office/drawing/2014/main" id="{A0AAF307-2F8C-48CD-A207-BF7FB8698A98}"/>
              </a:ext>
            </a:extLst>
          </p:cNvPr>
          <p:cNvSpPr>
            <a:spLocks noGrp="1"/>
          </p:cNvSpPr>
          <p:nvPr>
            <p:ph type="sldNum" sz="quarter" idx="12"/>
          </p:nvPr>
        </p:nvSpPr>
        <p:spPr/>
        <p:txBody>
          <a:bodyPr/>
          <a:lstStyle/>
          <a:p>
            <a:fld id="{BD8A1FAC-8D13-4888-A957-B03833DB12C8}" type="slidenum">
              <a:rPr lang="en-ZA" smtClean="0"/>
              <a:pPr/>
              <a:t>12</a:t>
            </a:fld>
            <a:endParaRPr lang="en-ZA" dirty="0"/>
          </a:p>
        </p:txBody>
      </p:sp>
      <p:sp>
        <p:nvSpPr>
          <p:cNvPr id="27" name="Rectangle 26">
            <a:extLst>
              <a:ext uri="{FF2B5EF4-FFF2-40B4-BE49-F238E27FC236}">
                <a16:creationId xmlns:a16="http://schemas.microsoft.com/office/drawing/2014/main" id="{C9D812BF-E685-4792-85C1-CA967B75FB3E}"/>
              </a:ext>
            </a:extLst>
          </p:cNvPr>
          <p:cNvSpPr/>
          <p:nvPr/>
        </p:nvSpPr>
        <p:spPr>
          <a:xfrm>
            <a:off x="104065" y="2875827"/>
            <a:ext cx="9046606" cy="34273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endParaRPr lang="en-US" sz="2000" dirty="0"/>
          </a:p>
          <a:p>
            <a:pPr algn="just"/>
            <a:r>
              <a:rPr lang="en-US" sz="2000" b="1" i="1" u="sng" dirty="0"/>
              <a:t>Boundary Questions: </a:t>
            </a:r>
            <a:r>
              <a:rPr lang="en-US" sz="2000" dirty="0"/>
              <a:t>Create awareness about:</a:t>
            </a:r>
          </a:p>
          <a:p>
            <a:pPr marL="457200" indent="-457200" algn="just">
              <a:buFont typeface="+mj-lt"/>
              <a:buAutoNum type="arabicPeriod"/>
            </a:pPr>
            <a:r>
              <a:rPr lang="en-US" sz="2000" b="1" i="1" u="sng" dirty="0"/>
              <a:t>SOURCES OF MOTIVATION</a:t>
            </a:r>
            <a:r>
              <a:rPr lang="en-US" sz="2000" b="1" i="1" dirty="0"/>
              <a:t>: Values </a:t>
            </a:r>
            <a:r>
              <a:rPr lang="en-US" sz="2000" dirty="0"/>
              <a:t>and </a:t>
            </a:r>
            <a:r>
              <a:rPr lang="en-US" sz="2000" b="1" i="1" dirty="0"/>
              <a:t>motivations</a:t>
            </a:r>
            <a:r>
              <a:rPr lang="en-US" sz="2000" dirty="0"/>
              <a:t> </a:t>
            </a:r>
            <a:r>
              <a:rPr lang="en-US" sz="2000" b="1" i="1" u="sng" dirty="0"/>
              <a:t>built</a:t>
            </a:r>
            <a:r>
              <a:rPr lang="en-US" sz="2000" dirty="0"/>
              <a:t> into our views of </a:t>
            </a:r>
            <a:r>
              <a:rPr lang="en-US" sz="2000" b="1" i="1" u="sng" dirty="0"/>
              <a:t>situations</a:t>
            </a:r>
            <a:r>
              <a:rPr lang="en-US" sz="2000" dirty="0"/>
              <a:t> and efforts to ‘improve’ them.</a:t>
            </a:r>
          </a:p>
          <a:p>
            <a:pPr marL="457200" indent="-457200" algn="just">
              <a:buFont typeface="+mj-lt"/>
              <a:buAutoNum type="arabicPeriod"/>
            </a:pPr>
            <a:r>
              <a:rPr lang="en-US" sz="2000" b="1" i="1" u="sng" dirty="0"/>
              <a:t>SOURCES OF CONTROL:</a:t>
            </a:r>
            <a:r>
              <a:rPr lang="en-US" sz="2000" b="1" i="1" dirty="0"/>
              <a:t> Power structures</a:t>
            </a:r>
            <a:r>
              <a:rPr lang="en-US" sz="2000" dirty="0"/>
              <a:t> </a:t>
            </a:r>
            <a:r>
              <a:rPr lang="en-US" sz="2000" b="1" i="1" u="sng" dirty="0"/>
              <a:t>influencing</a:t>
            </a:r>
            <a:r>
              <a:rPr lang="en-US" sz="2000" dirty="0"/>
              <a:t> what is considered a </a:t>
            </a:r>
            <a:r>
              <a:rPr lang="en-US" sz="2000" b="1" i="1" u="sng" dirty="0"/>
              <a:t>‘problem’</a:t>
            </a:r>
            <a:r>
              <a:rPr lang="en-US" sz="2000" dirty="0"/>
              <a:t> and what may be done about it. </a:t>
            </a:r>
          </a:p>
          <a:p>
            <a:pPr marL="457200" indent="-457200" algn="just">
              <a:buFont typeface="+mj-lt"/>
              <a:buAutoNum type="arabicPeriod"/>
            </a:pPr>
            <a:r>
              <a:rPr lang="en-US" sz="2000" b="1" i="1" u="sng" dirty="0"/>
              <a:t>SOURCES OF KNOWLEDGE</a:t>
            </a:r>
            <a:r>
              <a:rPr lang="en-US" sz="2000" dirty="0"/>
              <a:t>: The </a:t>
            </a:r>
            <a:r>
              <a:rPr lang="en-US" sz="2000" b="1" i="1" dirty="0"/>
              <a:t>knowledge</a:t>
            </a:r>
            <a:r>
              <a:rPr lang="en-US" sz="2000" dirty="0"/>
              <a:t> </a:t>
            </a:r>
            <a:r>
              <a:rPr lang="en-US" sz="2000" b="1" i="1" dirty="0"/>
              <a:t>basis</a:t>
            </a:r>
            <a:r>
              <a:rPr lang="en-US" sz="2000" dirty="0"/>
              <a:t> </a:t>
            </a:r>
            <a:r>
              <a:rPr lang="en-US" sz="2000" b="1" i="1" u="sng" dirty="0"/>
              <a:t>defining</a:t>
            </a:r>
            <a:r>
              <a:rPr lang="en-US" sz="2000" dirty="0"/>
              <a:t> what counts as relevant </a:t>
            </a:r>
            <a:r>
              <a:rPr lang="en-US" sz="2000" b="1" i="1" u="sng" dirty="0"/>
              <a:t>‘information’</a:t>
            </a:r>
            <a:r>
              <a:rPr lang="en-US" sz="2000" dirty="0"/>
              <a:t>, including experience and skills.</a:t>
            </a:r>
          </a:p>
          <a:p>
            <a:pPr marL="457200" indent="-457200" algn="just">
              <a:buFont typeface="+mj-lt"/>
              <a:buAutoNum type="arabicPeriod"/>
            </a:pPr>
            <a:r>
              <a:rPr lang="en-US" sz="2000" b="1" i="1" u="sng" dirty="0"/>
              <a:t>SOURCES OF LEGITIMACY</a:t>
            </a:r>
            <a:r>
              <a:rPr lang="en-US" sz="2000" dirty="0"/>
              <a:t>: The </a:t>
            </a:r>
            <a:r>
              <a:rPr lang="en-US" sz="2000" b="1" i="1" dirty="0"/>
              <a:t>moral basis</a:t>
            </a:r>
            <a:r>
              <a:rPr lang="en-US" sz="2000" dirty="0"/>
              <a:t> on which we </a:t>
            </a:r>
            <a:r>
              <a:rPr lang="en-US" sz="2000" b="1" i="1" u="sng" dirty="0"/>
              <a:t>expect</a:t>
            </a:r>
            <a:r>
              <a:rPr lang="en-US" sz="2000" dirty="0"/>
              <a:t> ‘third parties’ (i.e., stakeholders not involved yet in some way concerned) to </a:t>
            </a:r>
            <a:r>
              <a:rPr lang="en-US" sz="2000" b="1" i="1" u="sng" dirty="0"/>
              <a:t>bear with the consequences</a:t>
            </a:r>
            <a:r>
              <a:rPr lang="en-US" sz="2000" dirty="0"/>
              <a:t> of what we do, or fail to do, about the situation in question.							</a:t>
            </a:r>
            <a:endParaRPr lang="en-ZA" sz="2000" dirty="0"/>
          </a:p>
        </p:txBody>
      </p:sp>
      <p:sp>
        <p:nvSpPr>
          <p:cNvPr id="13" name="Rectangle 12">
            <a:extLst>
              <a:ext uri="{FF2B5EF4-FFF2-40B4-BE49-F238E27FC236}">
                <a16:creationId xmlns:a16="http://schemas.microsoft.com/office/drawing/2014/main" id="{6D6173C2-8B01-47C7-9D78-0C9FB78EB48C}"/>
              </a:ext>
            </a:extLst>
          </p:cNvPr>
          <p:cNvSpPr/>
          <p:nvPr/>
        </p:nvSpPr>
        <p:spPr>
          <a:xfrm>
            <a:off x="1066365" y="6563721"/>
            <a:ext cx="7803354" cy="2609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Jackson, M.C. (2019). </a:t>
            </a:r>
            <a:r>
              <a:rPr lang="en-US" sz="1400" i="1" dirty="0"/>
              <a:t>Critical Systems Thinking and the Management of Complexity</a:t>
            </a:r>
            <a:r>
              <a:rPr lang="en-US" sz="1400" dirty="0"/>
              <a:t>; Wiley: Chichester, UK</a:t>
            </a:r>
            <a:endParaRPr lang="en-ZA" sz="1400" dirty="0"/>
          </a:p>
        </p:txBody>
      </p:sp>
      <p:sp>
        <p:nvSpPr>
          <p:cNvPr id="9" name="TextBox 8">
            <a:extLst>
              <a:ext uri="{FF2B5EF4-FFF2-40B4-BE49-F238E27FC236}">
                <a16:creationId xmlns:a16="http://schemas.microsoft.com/office/drawing/2014/main" id="{43F08D2C-4CDF-EB5D-16EC-EBE4E7E90875}"/>
              </a:ext>
            </a:extLst>
          </p:cNvPr>
          <p:cNvSpPr txBox="1"/>
          <p:nvPr/>
        </p:nvSpPr>
        <p:spPr>
          <a:xfrm>
            <a:off x="83590" y="1902403"/>
            <a:ext cx="9046606" cy="646331"/>
          </a:xfrm>
          <a:prstGeom prst="rect">
            <a:avLst/>
          </a:prstGeom>
          <a:noFill/>
        </p:spPr>
        <p:txBody>
          <a:bodyPr wrap="square">
            <a:spAutoFit/>
          </a:bodyPr>
          <a:lstStyle/>
          <a:p>
            <a:pPr marL="285750" indent="-285750" algn="just">
              <a:buFont typeface="Arial" panose="020B0604020202020204" pitchFamily="34" charset="0"/>
              <a:buChar char="•"/>
            </a:pPr>
            <a:r>
              <a:rPr lang="en-US" b="1" i="1" dirty="0"/>
              <a:t>Boundary Questions: </a:t>
            </a:r>
            <a:r>
              <a:rPr lang="en-US" b="1" i="1" u="sng" dirty="0"/>
              <a:t>Making sense of situations</a:t>
            </a:r>
            <a:r>
              <a:rPr lang="en-US" dirty="0">
                <a:highlight>
                  <a:srgbClr val="00FFFF"/>
                </a:highlight>
              </a:rPr>
              <a:t>:</a:t>
            </a:r>
            <a:r>
              <a:rPr lang="en-US" dirty="0"/>
              <a:t> understanding </a:t>
            </a:r>
            <a:r>
              <a:rPr lang="en-US" b="1" dirty="0"/>
              <a:t>assumptions</a:t>
            </a:r>
            <a:r>
              <a:rPr lang="en-US" dirty="0"/>
              <a:t> and appreciating the </a:t>
            </a:r>
            <a:r>
              <a:rPr lang="en-US" b="1" dirty="0"/>
              <a:t>bigger picture</a:t>
            </a:r>
            <a:r>
              <a:rPr lang="en-US" dirty="0"/>
              <a:t>.</a:t>
            </a:r>
            <a:endParaRPr lang="en-ZA" dirty="0"/>
          </a:p>
        </p:txBody>
      </p:sp>
      <p:sp>
        <p:nvSpPr>
          <p:cNvPr id="10" name="Title 3">
            <a:extLst>
              <a:ext uri="{FF2B5EF4-FFF2-40B4-BE49-F238E27FC236}">
                <a16:creationId xmlns:a16="http://schemas.microsoft.com/office/drawing/2014/main" id="{A3173A7C-6FD3-B854-65CB-DBEC94A5729B}"/>
              </a:ext>
            </a:extLst>
          </p:cNvPr>
          <p:cNvSpPr txBox="1">
            <a:spLocks/>
          </p:cNvSpPr>
          <p:nvPr/>
        </p:nvSpPr>
        <p:spPr>
          <a:xfrm>
            <a:off x="-540568" y="1226474"/>
            <a:ext cx="8568952" cy="376979"/>
          </a:xfrm>
          <a:prstGeom prst="rect">
            <a:avLst/>
          </a:prstGeom>
        </p:spPr>
        <p:txBody>
          <a:bodyPr anchor="ctr">
            <a:noAutofit/>
          </a:bodyPr>
          <a:lstStyle>
            <a:lvl1pPr algn="l" rtl="0" eaLnBrk="1" fontAlgn="base" hangingPunct="1">
              <a:spcBef>
                <a:spcPct val="0"/>
              </a:spcBef>
              <a:spcAft>
                <a:spcPct val="0"/>
              </a:spcAft>
              <a:defRPr lang="en-ZA" sz="2800" b="1" kern="1200">
                <a:solidFill>
                  <a:srgbClr val="034EA2"/>
                </a:solidFill>
                <a:latin typeface="Times New Roman" panose="02020603050405020304" pitchFamily="18" charset="0"/>
                <a:ea typeface="MS PGothic" pitchFamily="34" charset="-128"/>
                <a:cs typeface="Times New Roman" panose="02020603050405020304" pitchFamily="18"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3000" i="1" dirty="0">
                <a:highlight>
                  <a:srgbClr val="FFFF00"/>
                </a:highlight>
              </a:rPr>
              <a:t>3.2: ST in “Coercive” Complexity</a:t>
            </a:r>
          </a:p>
        </p:txBody>
      </p:sp>
      <p:sp>
        <p:nvSpPr>
          <p:cNvPr id="7" name="Rectangle: Rounded Corners 6">
            <a:extLst>
              <a:ext uri="{FF2B5EF4-FFF2-40B4-BE49-F238E27FC236}">
                <a16:creationId xmlns:a16="http://schemas.microsoft.com/office/drawing/2014/main" id="{4549FA37-352C-32ED-F5A2-ADB147A3FAA3}"/>
              </a:ext>
            </a:extLst>
          </p:cNvPr>
          <p:cNvSpPr/>
          <p:nvPr/>
        </p:nvSpPr>
        <p:spPr>
          <a:xfrm>
            <a:off x="2195735" y="269649"/>
            <a:ext cx="4801663" cy="6221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3. Aligning DE Dilemmas to ST</a:t>
            </a:r>
            <a:endParaRPr lang="en-ZA" sz="2000" b="1" i="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descr="A picture containing text&#10;&#10;Description automatically generated">
            <a:extLst>
              <a:ext uri="{FF2B5EF4-FFF2-40B4-BE49-F238E27FC236}">
                <a16:creationId xmlns:a16="http://schemas.microsoft.com/office/drawing/2014/main" id="{9BE090A6-520B-25FE-ACC4-B8F7A3F53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6" y="217246"/>
            <a:ext cx="2057400" cy="692953"/>
          </a:xfrm>
          <a:prstGeom prst="rect">
            <a:avLst/>
          </a:prstGeom>
        </p:spPr>
      </p:pic>
    </p:spTree>
    <p:extLst>
      <p:ext uri="{BB962C8B-B14F-4D97-AF65-F5344CB8AC3E}">
        <p14:creationId xmlns:p14="http://schemas.microsoft.com/office/powerpoint/2010/main" val="885105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BC0DC6-D753-314D-12D7-1BC8C8F3693F}"/>
              </a:ext>
            </a:extLst>
          </p:cNvPr>
          <p:cNvSpPr>
            <a:spLocks noGrp="1"/>
          </p:cNvSpPr>
          <p:nvPr>
            <p:ph type="sldNum" sz="quarter" idx="12"/>
          </p:nvPr>
        </p:nvSpPr>
        <p:spPr/>
        <p:txBody>
          <a:bodyPr/>
          <a:lstStyle/>
          <a:p>
            <a:fld id="{BD8A1FAC-8D13-4888-A957-B03833DB12C8}" type="slidenum">
              <a:rPr lang="en-ZA" smtClean="0"/>
              <a:pPr/>
              <a:t>13</a:t>
            </a:fld>
            <a:endParaRPr lang="en-ZA" dirty="0"/>
          </a:p>
        </p:txBody>
      </p:sp>
      <p:sp>
        <p:nvSpPr>
          <p:cNvPr id="4" name="Title 3">
            <a:extLst>
              <a:ext uri="{FF2B5EF4-FFF2-40B4-BE49-F238E27FC236}">
                <a16:creationId xmlns:a16="http://schemas.microsoft.com/office/drawing/2014/main" id="{AE85CB9C-29DC-C8E2-8E48-A94BD0DAD538}"/>
              </a:ext>
            </a:extLst>
          </p:cNvPr>
          <p:cNvSpPr>
            <a:spLocks noGrp="1"/>
          </p:cNvSpPr>
          <p:nvPr>
            <p:ph type="title"/>
          </p:nvPr>
        </p:nvSpPr>
        <p:spPr>
          <a:xfrm>
            <a:off x="323528" y="505160"/>
            <a:ext cx="5255192" cy="322262"/>
          </a:xfrm>
        </p:spPr>
        <p:txBody>
          <a:bodyPr/>
          <a:lstStyle/>
          <a:p>
            <a:r>
              <a:rPr lang="en-ZA" dirty="0"/>
              <a:t>Digital Education: South Africa</a:t>
            </a:r>
          </a:p>
        </p:txBody>
      </p:sp>
      <p:sp>
        <p:nvSpPr>
          <p:cNvPr id="5" name="Rectangle: Rounded Corners 4">
            <a:extLst>
              <a:ext uri="{FF2B5EF4-FFF2-40B4-BE49-F238E27FC236}">
                <a16:creationId xmlns:a16="http://schemas.microsoft.com/office/drawing/2014/main" id="{2B9DDC94-218F-1965-DA48-542A9D762D3A}"/>
              </a:ext>
            </a:extLst>
          </p:cNvPr>
          <p:cNvSpPr/>
          <p:nvPr/>
        </p:nvSpPr>
        <p:spPr>
          <a:xfrm>
            <a:off x="179512" y="1024315"/>
            <a:ext cx="8784976" cy="4604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ZA" sz="2400" b="1" i="1" dirty="0"/>
              <a:t>1.Digital Education Platform: The Boundary Critique </a:t>
            </a:r>
          </a:p>
        </p:txBody>
      </p:sp>
      <p:graphicFrame>
        <p:nvGraphicFramePr>
          <p:cNvPr id="2" name="Table 5">
            <a:extLst>
              <a:ext uri="{FF2B5EF4-FFF2-40B4-BE49-F238E27FC236}">
                <a16:creationId xmlns:a16="http://schemas.microsoft.com/office/drawing/2014/main" id="{DBBCEEC1-B811-BED7-4EF2-17271394CEEA}"/>
              </a:ext>
            </a:extLst>
          </p:cNvPr>
          <p:cNvGraphicFramePr>
            <a:graphicFrameLocks noGrp="1"/>
          </p:cNvGraphicFramePr>
          <p:nvPr/>
        </p:nvGraphicFramePr>
        <p:xfrm>
          <a:off x="0" y="1556793"/>
          <a:ext cx="9130196" cy="4043540"/>
        </p:xfrm>
        <a:graphic>
          <a:graphicData uri="http://schemas.openxmlformats.org/drawingml/2006/table">
            <a:tbl>
              <a:tblPr firstRow="1" bandRow="1">
                <a:tableStyleId>{00A15C55-8517-42AA-B614-E9B94910E393}</a:tableStyleId>
              </a:tblPr>
              <a:tblGrid>
                <a:gridCol w="1646429">
                  <a:extLst>
                    <a:ext uri="{9D8B030D-6E8A-4147-A177-3AD203B41FA5}">
                      <a16:colId xmlns:a16="http://schemas.microsoft.com/office/drawing/2014/main" val="3629556721"/>
                    </a:ext>
                  </a:extLst>
                </a:gridCol>
                <a:gridCol w="7483767">
                  <a:extLst>
                    <a:ext uri="{9D8B030D-6E8A-4147-A177-3AD203B41FA5}">
                      <a16:colId xmlns:a16="http://schemas.microsoft.com/office/drawing/2014/main" val="1301257183"/>
                    </a:ext>
                  </a:extLst>
                </a:gridCol>
              </a:tblGrid>
              <a:tr h="244964">
                <a:tc>
                  <a:txBody>
                    <a:bodyPr/>
                    <a:lstStyle/>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Sources of Motivation</a:t>
                      </a:r>
                    </a:p>
                    <a:p>
                      <a:endParaRPr lang="en-ZA" dirty="0"/>
                    </a:p>
                  </a:txBody>
                  <a:tcPr/>
                </a:tc>
                <a:extLst>
                  <a:ext uri="{0D108BD9-81ED-4DB2-BD59-A6C34878D82A}">
                    <a16:rowId xmlns:a16="http://schemas.microsoft.com/office/drawing/2014/main" val="4183867776"/>
                  </a:ext>
                </a:extLst>
              </a:tr>
              <a:tr h="872087">
                <a:tc>
                  <a:txBody>
                    <a:bodyPr/>
                    <a:lstStyle/>
                    <a:p>
                      <a:r>
                        <a:rPr lang="en-ZA" sz="1400" b="1" dirty="0"/>
                        <a:t>What (Stakes)</a:t>
                      </a:r>
                    </a:p>
                  </a:txBody>
                  <a:tcPr/>
                </a:tc>
                <a:tc>
                  <a:txBody>
                    <a:bodyPr/>
                    <a:lstStyle/>
                    <a:p>
                      <a:r>
                        <a:rPr lang="en-ZA" sz="1400" b="1" i="0" u="none" dirty="0">
                          <a:solidFill>
                            <a:srgbClr val="1160FF"/>
                          </a:solidFill>
                        </a:rPr>
                        <a:t>Purpose:</a:t>
                      </a:r>
                    </a:p>
                    <a:p>
                      <a:r>
                        <a:rPr lang="en-ZA" sz="1400" b="1" i="1" u="sng" dirty="0"/>
                        <a:t>What is the purpose of the current system</a:t>
                      </a:r>
                      <a:r>
                        <a:rPr lang="en-ZA" sz="1400" dirty="0"/>
                        <a:t>? To educate students for employment.</a:t>
                      </a:r>
                    </a:p>
                    <a:p>
                      <a:r>
                        <a:rPr lang="en-ZA" sz="1400" b="1" i="1" u="sng" dirty="0"/>
                        <a:t>What ought to be the purpose of the system? </a:t>
                      </a:r>
                      <a:r>
                        <a:rPr lang="en-ZA" sz="1400" dirty="0"/>
                        <a:t>To educate students to create jobs based on the worldview that innovation and technology should drive education.</a:t>
                      </a:r>
                    </a:p>
                  </a:txBody>
                  <a:tcPr/>
                </a:tc>
                <a:extLst>
                  <a:ext uri="{0D108BD9-81ED-4DB2-BD59-A6C34878D82A}">
                    <a16:rowId xmlns:a16="http://schemas.microsoft.com/office/drawing/2014/main" val="355012618"/>
                  </a:ext>
                </a:extLst>
              </a:tr>
              <a:tr h="1229290">
                <a:tc>
                  <a:txBody>
                    <a:bodyPr/>
                    <a:lstStyle/>
                    <a:p>
                      <a:r>
                        <a:rPr lang="en-ZA" sz="1400" b="1" dirty="0"/>
                        <a:t>Who (Stakeholders)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i="0" u="none" dirty="0">
                          <a:solidFill>
                            <a:srgbClr val="1160FF"/>
                          </a:solidFill>
                        </a:rPr>
                        <a:t>Beneficiary:</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i="1" u="sng" dirty="0"/>
                        <a:t>Who is the intended beneficiary of the system?</a:t>
                      </a:r>
                      <a:r>
                        <a:rPr lang="en-ZA" sz="1400" dirty="0"/>
                        <a:t> University education is elitist or for the elite in society. </a:t>
                      </a:r>
                    </a:p>
                    <a:p>
                      <a:r>
                        <a:rPr lang="en-ZA" sz="1400" b="1" i="1" u="sng" dirty="0"/>
                        <a:t>Who is the intended beneficiary of the system? </a:t>
                      </a:r>
                      <a:r>
                        <a:rPr lang="en-ZA" sz="1400" dirty="0"/>
                        <a:t>University education should target the masses for the purpose of creating wealth for communities.</a:t>
                      </a:r>
                    </a:p>
                  </a:txBody>
                  <a:tcPr/>
                </a:tc>
                <a:extLst>
                  <a:ext uri="{0D108BD9-81ED-4DB2-BD59-A6C34878D82A}">
                    <a16:rowId xmlns:a16="http://schemas.microsoft.com/office/drawing/2014/main" val="170014196"/>
                  </a:ext>
                </a:extLst>
              </a:tr>
              <a:tr h="1229290">
                <a:tc>
                  <a:txBody>
                    <a:bodyPr/>
                    <a:lstStyle/>
                    <a:p>
                      <a:r>
                        <a:rPr lang="en-ZA" sz="1400" b="1" dirty="0"/>
                        <a:t>Key Issues</a:t>
                      </a:r>
                    </a:p>
                    <a:p>
                      <a:r>
                        <a:rPr lang="en-ZA" sz="1400" b="1" dirty="0"/>
                        <a:t>(Stakeholding)</a:t>
                      </a:r>
                    </a:p>
                  </a:txBody>
                  <a:tcPr/>
                </a:tc>
                <a:tc>
                  <a:txBody>
                    <a:bodyPr/>
                    <a:lstStyle/>
                    <a:p>
                      <a:r>
                        <a:rPr lang="en-ZA" sz="1400" b="1" i="0" u="none" dirty="0">
                          <a:solidFill>
                            <a:srgbClr val="1160FF"/>
                          </a:solidFill>
                        </a:rPr>
                        <a:t>Measures of Success:</a:t>
                      </a:r>
                    </a:p>
                    <a:p>
                      <a:r>
                        <a:rPr lang="en-ZA" sz="1400" b="1" i="1" u="sng" dirty="0"/>
                        <a:t>What is the built-in measure of success?</a:t>
                      </a:r>
                      <a:r>
                        <a:rPr lang="en-ZA" sz="1400" dirty="0"/>
                        <a:t> Student throughput and employability.</a:t>
                      </a:r>
                    </a:p>
                    <a:p>
                      <a:r>
                        <a:rPr lang="en-ZA" sz="1400" b="1" i="1" u="sng" dirty="0"/>
                        <a:t>What ought to be the measure of success?</a:t>
                      </a:r>
                      <a:r>
                        <a:rPr lang="en-ZA" sz="1400" dirty="0"/>
                        <a:t> Intellectual Property (IP), innovations and number of established businesses from alumni.</a:t>
                      </a:r>
                    </a:p>
                  </a:txBody>
                  <a:tcPr/>
                </a:tc>
                <a:extLst>
                  <a:ext uri="{0D108BD9-81ED-4DB2-BD59-A6C34878D82A}">
                    <a16:rowId xmlns:a16="http://schemas.microsoft.com/office/drawing/2014/main" val="1269174933"/>
                  </a:ext>
                </a:extLst>
              </a:tr>
            </a:tbl>
          </a:graphicData>
        </a:graphic>
      </p:graphicFrame>
      <p:sp>
        <p:nvSpPr>
          <p:cNvPr id="6" name="Rectangle: Rounded Corners 5">
            <a:extLst>
              <a:ext uri="{FF2B5EF4-FFF2-40B4-BE49-F238E27FC236}">
                <a16:creationId xmlns:a16="http://schemas.microsoft.com/office/drawing/2014/main" id="{C7BBB068-E09C-A12F-1902-C7F9C112B4CB}"/>
              </a:ext>
            </a:extLst>
          </p:cNvPr>
          <p:cNvSpPr/>
          <p:nvPr/>
        </p:nvSpPr>
        <p:spPr>
          <a:xfrm>
            <a:off x="13804" y="5301207"/>
            <a:ext cx="9116392" cy="15671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ZA" b="1" i="1" u="sng" dirty="0"/>
              <a:t>Boundary Questioning</a:t>
            </a:r>
            <a:r>
              <a:rPr lang="en-ZA" dirty="0"/>
              <a:t>: </a:t>
            </a:r>
          </a:p>
          <a:p>
            <a:pPr algn="just"/>
            <a:r>
              <a:rPr lang="en-ZA" sz="1400" b="1" dirty="0"/>
              <a:t>Relevance</a:t>
            </a:r>
            <a:r>
              <a:rPr lang="en-ZA" sz="1400" dirty="0"/>
              <a:t>: While the adopted approach is contextually relevant since job creation can reduce poverty levels, there maybe long lead times from completing studies to creating sustainable ventures. </a:t>
            </a:r>
          </a:p>
          <a:p>
            <a:pPr algn="just"/>
            <a:r>
              <a:rPr lang="en-ZA" sz="1400" b="1" i="1" dirty="0"/>
              <a:t>Justification</a:t>
            </a:r>
            <a:r>
              <a:rPr lang="en-ZA" sz="1400" dirty="0"/>
              <a:t>: While university education for the masses is laudable, not all aspire for university education, or may not have the aptitude for such education. </a:t>
            </a:r>
          </a:p>
          <a:p>
            <a:pPr algn="just"/>
            <a:r>
              <a:rPr lang="en-ZA" sz="1400" b="1" i="1" dirty="0"/>
              <a:t>Ethical Defensibility</a:t>
            </a:r>
            <a:r>
              <a:rPr lang="en-ZA" sz="1400" dirty="0"/>
              <a:t>: There are various entities who require graduates to be employed as accountants, lawyers, etc. Therefore, the model proposed may only work for a section of the population.</a:t>
            </a:r>
          </a:p>
        </p:txBody>
      </p:sp>
    </p:spTree>
    <p:extLst>
      <p:ext uri="{BB962C8B-B14F-4D97-AF65-F5344CB8AC3E}">
        <p14:creationId xmlns:p14="http://schemas.microsoft.com/office/powerpoint/2010/main" val="860540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BC0DC6-D753-314D-12D7-1BC8C8F3693F}"/>
              </a:ext>
            </a:extLst>
          </p:cNvPr>
          <p:cNvSpPr>
            <a:spLocks noGrp="1"/>
          </p:cNvSpPr>
          <p:nvPr>
            <p:ph type="sldNum" sz="quarter" idx="12"/>
          </p:nvPr>
        </p:nvSpPr>
        <p:spPr/>
        <p:txBody>
          <a:bodyPr/>
          <a:lstStyle/>
          <a:p>
            <a:fld id="{BD8A1FAC-8D13-4888-A957-B03833DB12C8}" type="slidenum">
              <a:rPr lang="en-ZA" smtClean="0"/>
              <a:pPr/>
              <a:t>14</a:t>
            </a:fld>
            <a:endParaRPr lang="en-ZA" dirty="0"/>
          </a:p>
        </p:txBody>
      </p:sp>
      <p:sp>
        <p:nvSpPr>
          <p:cNvPr id="4" name="Title 3">
            <a:extLst>
              <a:ext uri="{FF2B5EF4-FFF2-40B4-BE49-F238E27FC236}">
                <a16:creationId xmlns:a16="http://schemas.microsoft.com/office/drawing/2014/main" id="{AE85CB9C-29DC-C8E2-8E48-A94BD0DAD538}"/>
              </a:ext>
            </a:extLst>
          </p:cNvPr>
          <p:cNvSpPr>
            <a:spLocks noGrp="1"/>
          </p:cNvSpPr>
          <p:nvPr>
            <p:ph type="title"/>
          </p:nvPr>
        </p:nvSpPr>
        <p:spPr>
          <a:xfrm>
            <a:off x="323528" y="505160"/>
            <a:ext cx="5255192" cy="322262"/>
          </a:xfrm>
        </p:spPr>
        <p:txBody>
          <a:bodyPr/>
          <a:lstStyle/>
          <a:p>
            <a:r>
              <a:rPr lang="en-ZA" dirty="0"/>
              <a:t>Digital Education: South Africa</a:t>
            </a:r>
          </a:p>
        </p:txBody>
      </p:sp>
      <p:sp>
        <p:nvSpPr>
          <p:cNvPr id="5" name="Rectangle: Rounded Corners 4">
            <a:extLst>
              <a:ext uri="{FF2B5EF4-FFF2-40B4-BE49-F238E27FC236}">
                <a16:creationId xmlns:a16="http://schemas.microsoft.com/office/drawing/2014/main" id="{2B9DDC94-218F-1965-DA48-542A9D762D3A}"/>
              </a:ext>
            </a:extLst>
          </p:cNvPr>
          <p:cNvSpPr/>
          <p:nvPr/>
        </p:nvSpPr>
        <p:spPr>
          <a:xfrm>
            <a:off x="179512" y="1024315"/>
            <a:ext cx="8784976" cy="4604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ZA" sz="2400" b="1" i="1" dirty="0"/>
              <a:t>1.Digital Education Platform: The Boundary Critique </a:t>
            </a:r>
          </a:p>
        </p:txBody>
      </p:sp>
      <p:graphicFrame>
        <p:nvGraphicFramePr>
          <p:cNvPr id="2" name="Table 5">
            <a:extLst>
              <a:ext uri="{FF2B5EF4-FFF2-40B4-BE49-F238E27FC236}">
                <a16:creationId xmlns:a16="http://schemas.microsoft.com/office/drawing/2014/main" id="{DBBCEEC1-B811-BED7-4EF2-17271394CEEA}"/>
              </a:ext>
            </a:extLst>
          </p:cNvPr>
          <p:cNvGraphicFramePr>
            <a:graphicFrameLocks noGrp="1"/>
          </p:cNvGraphicFramePr>
          <p:nvPr/>
        </p:nvGraphicFramePr>
        <p:xfrm>
          <a:off x="0" y="1556793"/>
          <a:ext cx="9130196" cy="3533784"/>
        </p:xfrm>
        <a:graphic>
          <a:graphicData uri="http://schemas.openxmlformats.org/drawingml/2006/table">
            <a:tbl>
              <a:tblPr firstRow="1" bandRow="1">
                <a:tableStyleId>{00A15C55-8517-42AA-B614-E9B94910E393}</a:tableStyleId>
              </a:tblPr>
              <a:tblGrid>
                <a:gridCol w="1646429">
                  <a:extLst>
                    <a:ext uri="{9D8B030D-6E8A-4147-A177-3AD203B41FA5}">
                      <a16:colId xmlns:a16="http://schemas.microsoft.com/office/drawing/2014/main" val="3629556721"/>
                    </a:ext>
                  </a:extLst>
                </a:gridCol>
                <a:gridCol w="7483767">
                  <a:extLst>
                    <a:ext uri="{9D8B030D-6E8A-4147-A177-3AD203B41FA5}">
                      <a16:colId xmlns:a16="http://schemas.microsoft.com/office/drawing/2014/main" val="1301257183"/>
                    </a:ext>
                  </a:extLst>
                </a:gridCol>
              </a:tblGrid>
              <a:tr h="571858">
                <a:tc>
                  <a:txBody>
                    <a:bodyPr/>
                    <a:lstStyle/>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Sources of Control</a:t>
                      </a:r>
                    </a:p>
                    <a:p>
                      <a:endParaRPr lang="en-ZA" dirty="0"/>
                    </a:p>
                  </a:txBody>
                  <a:tcPr/>
                </a:tc>
                <a:extLst>
                  <a:ext uri="{0D108BD9-81ED-4DB2-BD59-A6C34878D82A}">
                    <a16:rowId xmlns:a16="http://schemas.microsoft.com/office/drawing/2014/main" val="4183867776"/>
                  </a:ext>
                </a:extLst>
              </a:tr>
              <a:tr h="741968">
                <a:tc>
                  <a:txBody>
                    <a:bodyPr/>
                    <a:lstStyle/>
                    <a:p>
                      <a:r>
                        <a:rPr lang="en-ZA" sz="1200" b="1" dirty="0"/>
                        <a:t>What (Stakes)</a:t>
                      </a:r>
                    </a:p>
                  </a:txBody>
                  <a:tcPr/>
                </a:tc>
                <a:tc>
                  <a:txBody>
                    <a:bodyPr/>
                    <a:lstStyle/>
                    <a:p>
                      <a:r>
                        <a:rPr lang="en-ZA" sz="1200" b="1" i="0" u="none" dirty="0">
                          <a:solidFill>
                            <a:srgbClr val="1160FF"/>
                          </a:solidFill>
                        </a:rPr>
                        <a:t>Resources:</a:t>
                      </a:r>
                    </a:p>
                    <a:p>
                      <a:r>
                        <a:rPr lang="en-ZA" sz="1200" b="1" i="1" u="sng" dirty="0"/>
                        <a:t>What conditions of success are under the control of the system?</a:t>
                      </a:r>
                      <a:r>
                        <a:rPr lang="en-ZA" sz="1200" dirty="0"/>
                        <a:t> Student throughput.</a:t>
                      </a:r>
                    </a:p>
                    <a:p>
                      <a:r>
                        <a:rPr lang="en-US" sz="1200" b="1" i="1" u="sng" dirty="0"/>
                        <a:t>What conditions of success ought to be under the control of the system?</a:t>
                      </a:r>
                      <a:r>
                        <a:rPr lang="en-ZA" sz="1200" b="0" i="0" u="none" dirty="0"/>
                        <a:t> Registration of IP, new Innovations, part ownership of businesses to generate income.</a:t>
                      </a:r>
                      <a:endParaRPr lang="en-ZA" sz="1200" dirty="0"/>
                    </a:p>
                  </a:txBody>
                  <a:tcPr/>
                </a:tc>
                <a:extLst>
                  <a:ext uri="{0D108BD9-81ED-4DB2-BD59-A6C34878D82A}">
                    <a16:rowId xmlns:a16="http://schemas.microsoft.com/office/drawing/2014/main" val="355012618"/>
                  </a:ext>
                </a:extLst>
              </a:tr>
              <a:tr h="750758">
                <a:tc>
                  <a:txBody>
                    <a:bodyPr/>
                    <a:lstStyle/>
                    <a:p>
                      <a:r>
                        <a:rPr lang="en-ZA" sz="1200" b="1" dirty="0"/>
                        <a:t>Who (Stakeholders)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dirty="0">
                          <a:solidFill>
                            <a:srgbClr val="1160FF"/>
                          </a:solidFill>
                        </a:rPr>
                        <a:t>Decision Maker:</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1" u="sng" dirty="0"/>
                        <a:t>Who is in control of the conditions of success?</a:t>
                      </a:r>
                      <a:r>
                        <a:rPr lang="en-ZA" sz="1200" dirty="0"/>
                        <a:t> DHET, University Administrators.  </a:t>
                      </a:r>
                    </a:p>
                    <a:p>
                      <a:r>
                        <a:rPr lang="en-ZA" sz="1200" b="1" i="1" u="sng" dirty="0"/>
                        <a:t>Who ought to be in control of the conditions of success of the system? </a:t>
                      </a:r>
                      <a:r>
                        <a:rPr lang="en-ZA" sz="1200" b="0" i="0" u="none" dirty="0"/>
                        <a:t>Community, Education Service Providers, Students.</a:t>
                      </a:r>
                      <a:endParaRPr lang="en-ZA" sz="1200" dirty="0"/>
                    </a:p>
                  </a:txBody>
                  <a:tcPr/>
                </a:tc>
                <a:extLst>
                  <a:ext uri="{0D108BD9-81ED-4DB2-BD59-A6C34878D82A}">
                    <a16:rowId xmlns:a16="http://schemas.microsoft.com/office/drawing/2014/main" val="170014196"/>
                  </a:ext>
                </a:extLst>
              </a:tr>
              <a:tr h="1247784">
                <a:tc>
                  <a:txBody>
                    <a:bodyPr/>
                    <a:lstStyle/>
                    <a:p>
                      <a:r>
                        <a:rPr lang="en-ZA" sz="1200" b="1" dirty="0"/>
                        <a:t>Key Issues</a:t>
                      </a:r>
                    </a:p>
                    <a:p>
                      <a:r>
                        <a:rPr lang="en-ZA" sz="1200" b="1" dirty="0"/>
                        <a:t>(Stakeholding)</a:t>
                      </a:r>
                    </a:p>
                  </a:txBody>
                  <a:tcPr/>
                </a:tc>
                <a:tc>
                  <a:txBody>
                    <a:bodyPr/>
                    <a:lstStyle/>
                    <a:p>
                      <a:r>
                        <a:rPr lang="en-ZA" sz="1200" b="1" i="0" u="none" dirty="0">
                          <a:solidFill>
                            <a:srgbClr val="1160FF"/>
                          </a:solidFill>
                        </a:rPr>
                        <a:t>Decision Environment:</a:t>
                      </a:r>
                    </a:p>
                    <a:p>
                      <a:r>
                        <a:rPr lang="en-ZA" sz="1200" b="1" i="1" u="sng" dirty="0"/>
                        <a:t>What conditions of success are outside the control of the decision makers?</a:t>
                      </a:r>
                      <a:r>
                        <a:rPr lang="en-ZA" sz="1200" dirty="0"/>
                        <a:t> National legislation, curriculum in high schools, national system of education.</a:t>
                      </a:r>
                    </a:p>
                    <a:p>
                      <a:r>
                        <a:rPr lang="en-US" sz="1200" b="1" i="1" u="sng" dirty="0"/>
                        <a:t>What conditions of success ought to be outside the control of the decision makers? </a:t>
                      </a:r>
                      <a:r>
                        <a:rPr lang="en-ZA" sz="1200" dirty="0"/>
                        <a:t> Curriculum of high schools.</a:t>
                      </a:r>
                    </a:p>
                  </a:txBody>
                  <a:tcPr/>
                </a:tc>
                <a:extLst>
                  <a:ext uri="{0D108BD9-81ED-4DB2-BD59-A6C34878D82A}">
                    <a16:rowId xmlns:a16="http://schemas.microsoft.com/office/drawing/2014/main" val="1269174933"/>
                  </a:ext>
                </a:extLst>
              </a:tr>
            </a:tbl>
          </a:graphicData>
        </a:graphic>
      </p:graphicFrame>
      <p:sp>
        <p:nvSpPr>
          <p:cNvPr id="6" name="Rectangle: Rounded Corners 5">
            <a:extLst>
              <a:ext uri="{FF2B5EF4-FFF2-40B4-BE49-F238E27FC236}">
                <a16:creationId xmlns:a16="http://schemas.microsoft.com/office/drawing/2014/main" id="{D4FA3984-B7D6-001F-B0D4-FC9E1C22F0C0}"/>
              </a:ext>
            </a:extLst>
          </p:cNvPr>
          <p:cNvSpPr/>
          <p:nvPr/>
        </p:nvSpPr>
        <p:spPr>
          <a:xfrm>
            <a:off x="0" y="5205993"/>
            <a:ext cx="9116392" cy="15671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ZA" b="1" i="1" u="sng" dirty="0"/>
              <a:t>Boundary Questioning</a:t>
            </a:r>
            <a:r>
              <a:rPr lang="en-ZA" dirty="0"/>
              <a:t>: </a:t>
            </a:r>
          </a:p>
          <a:p>
            <a:pPr algn="just"/>
            <a:r>
              <a:rPr lang="en-ZA" sz="1400" b="1" dirty="0"/>
              <a:t>Relevance</a:t>
            </a:r>
            <a:r>
              <a:rPr lang="en-ZA" sz="1400" dirty="0"/>
              <a:t>: A focus on innovations as the metric for educational outcomes identification of prospective students who have an affinity for entrepreneurship. This may only be relevant for those who already have a tertiary level of education.</a:t>
            </a:r>
          </a:p>
          <a:p>
            <a:pPr algn="just"/>
            <a:r>
              <a:rPr lang="en-ZA" sz="1400" b="1" i="1" dirty="0"/>
              <a:t>Justification</a:t>
            </a:r>
            <a:r>
              <a:rPr lang="en-ZA" sz="1400" dirty="0"/>
              <a:t>: Awareness regarding the role of universities in community life is unclear or uncharted. </a:t>
            </a:r>
          </a:p>
          <a:p>
            <a:pPr algn="just"/>
            <a:r>
              <a:rPr lang="en-ZA" sz="1400" b="1" i="1" dirty="0"/>
              <a:t>Ethical Defensibility</a:t>
            </a:r>
            <a:r>
              <a:rPr lang="en-ZA" sz="1400" dirty="0"/>
              <a:t>: Curriculum design at the hands of private or a non-state actor may bias other social objectives of government.</a:t>
            </a:r>
          </a:p>
        </p:txBody>
      </p:sp>
    </p:spTree>
    <p:extLst>
      <p:ext uri="{BB962C8B-B14F-4D97-AF65-F5344CB8AC3E}">
        <p14:creationId xmlns:p14="http://schemas.microsoft.com/office/powerpoint/2010/main" val="273399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BC0DC6-D753-314D-12D7-1BC8C8F3693F}"/>
              </a:ext>
            </a:extLst>
          </p:cNvPr>
          <p:cNvSpPr>
            <a:spLocks noGrp="1"/>
          </p:cNvSpPr>
          <p:nvPr>
            <p:ph type="sldNum" sz="quarter" idx="12"/>
          </p:nvPr>
        </p:nvSpPr>
        <p:spPr/>
        <p:txBody>
          <a:bodyPr/>
          <a:lstStyle/>
          <a:p>
            <a:fld id="{BD8A1FAC-8D13-4888-A957-B03833DB12C8}" type="slidenum">
              <a:rPr lang="en-ZA" smtClean="0"/>
              <a:pPr/>
              <a:t>15</a:t>
            </a:fld>
            <a:endParaRPr lang="en-ZA" dirty="0"/>
          </a:p>
        </p:txBody>
      </p:sp>
      <p:sp>
        <p:nvSpPr>
          <p:cNvPr id="4" name="Title 3">
            <a:extLst>
              <a:ext uri="{FF2B5EF4-FFF2-40B4-BE49-F238E27FC236}">
                <a16:creationId xmlns:a16="http://schemas.microsoft.com/office/drawing/2014/main" id="{AE85CB9C-29DC-C8E2-8E48-A94BD0DAD538}"/>
              </a:ext>
            </a:extLst>
          </p:cNvPr>
          <p:cNvSpPr>
            <a:spLocks noGrp="1"/>
          </p:cNvSpPr>
          <p:nvPr>
            <p:ph type="title"/>
          </p:nvPr>
        </p:nvSpPr>
        <p:spPr>
          <a:xfrm>
            <a:off x="323528" y="505160"/>
            <a:ext cx="5255192" cy="322262"/>
          </a:xfrm>
        </p:spPr>
        <p:txBody>
          <a:bodyPr/>
          <a:lstStyle/>
          <a:p>
            <a:r>
              <a:rPr lang="en-ZA" dirty="0"/>
              <a:t>Digital Education: South Africa</a:t>
            </a:r>
          </a:p>
        </p:txBody>
      </p:sp>
      <p:sp>
        <p:nvSpPr>
          <p:cNvPr id="5" name="Rectangle: Rounded Corners 4">
            <a:extLst>
              <a:ext uri="{FF2B5EF4-FFF2-40B4-BE49-F238E27FC236}">
                <a16:creationId xmlns:a16="http://schemas.microsoft.com/office/drawing/2014/main" id="{2B9DDC94-218F-1965-DA48-542A9D762D3A}"/>
              </a:ext>
            </a:extLst>
          </p:cNvPr>
          <p:cNvSpPr/>
          <p:nvPr/>
        </p:nvSpPr>
        <p:spPr>
          <a:xfrm>
            <a:off x="179512" y="1024315"/>
            <a:ext cx="8784976" cy="4604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ZA" sz="2400" b="1" i="1" dirty="0"/>
              <a:t>1.Digital Education Platform: The Boundary Critique </a:t>
            </a:r>
          </a:p>
        </p:txBody>
      </p:sp>
      <p:graphicFrame>
        <p:nvGraphicFramePr>
          <p:cNvPr id="2" name="Table 5">
            <a:extLst>
              <a:ext uri="{FF2B5EF4-FFF2-40B4-BE49-F238E27FC236}">
                <a16:creationId xmlns:a16="http://schemas.microsoft.com/office/drawing/2014/main" id="{DBBCEEC1-B811-BED7-4EF2-17271394CEEA}"/>
              </a:ext>
            </a:extLst>
          </p:cNvPr>
          <p:cNvGraphicFramePr>
            <a:graphicFrameLocks noGrp="1"/>
          </p:cNvGraphicFramePr>
          <p:nvPr/>
        </p:nvGraphicFramePr>
        <p:xfrm>
          <a:off x="0" y="1556792"/>
          <a:ext cx="9130196" cy="3942758"/>
        </p:xfrm>
        <a:graphic>
          <a:graphicData uri="http://schemas.openxmlformats.org/drawingml/2006/table">
            <a:tbl>
              <a:tblPr firstRow="1" bandRow="1">
                <a:tableStyleId>{00A15C55-8517-42AA-B614-E9B94910E393}</a:tableStyleId>
              </a:tblPr>
              <a:tblGrid>
                <a:gridCol w="1646429">
                  <a:extLst>
                    <a:ext uri="{9D8B030D-6E8A-4147-A177-3AD203B41FA5}">
                      <a16:colId xmlns:a16="http://schemas.microsoft.com/office/drawing/2014/main" val="3629556721"/>
                    </a:ext>
                  </a:extLst>
                </a:gridCol>
                <a:gridCol w="7483767">
                  <a:extLst>
                    <a:ext uri="{9D8B030D-6E8A-4147-A177-3AD203B41FA5}">
                      <a16:colId xmlns:a16="http://schemas.microsoft.com/office/drawing/2014/main" val="1301257183"/>
                    </a:ext>
                  </a:extLst>
                </a:gridCol>
              </a:tblGrid>
              <a:tr h="606666">
                <a:tc>
                  <a:txBody>
                    <a:bodyPr/>
                    <a:lstStyle/>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Sources of Knowledge</a:t>
                      </a:r>
                    </a:p>
                    <a:p>
                      <a:endParaRPr lang="en-ZA" dirty="0"/>
                    </a:p>
                  </a:txBody>
                  <a:tcPr/>
                </a:tc>
                <a:extLst>
                  <a:ext uri="{0D108BD9-81ED-4DB2-BD59-A6C34878D82A}">
                    <a16:rowId xmlns:a16="http://schemas.microsoft.com/office/drawing/2014/main" val="4183867776"/>
                  </a:ext>
                </a:extLst>
              </a:tr>
              <a:tr h="1167808">
                <a:tc>
                  <a:txBody>
                    <a:bodyPr/>
                    <a:lstStyle/>
                    <a:p>
                      <a:r>
                        <a:rPr lang="en-ZA" sz="1200" b="1" dirty="0"/>
                        <a:t>What (Stakes)</a:t>
                      </a:r>
                    </a:p>
                  </a:txBody>
                  <a:tcPr/>
                </a:tc>
                <a:tc>
                  <a:txBody>
                    <a:bodyPr/>
                    <a:lstStyle/>
                    <a:p>
                      <a:r>
                        <a:rPr lang="en-ZA" sz="1200" b="1" i="0" u="none" dirty="0">
                          <a:solidFill>
                            <a:srgbClr val="1160FF"/>
                          </a:solidFill>
                        </a:rPr>
                        <a:t>Expertise:</a:t>
                      </a:r>
                    </a:p>
                    <a:p>
                      <a:r>
                        <a:rPr lang="en-ZA" sz="1200" b="1" i="1" u="sng" dirty="0"/>
                        <a:t>What are relevant knowledge and skills for the system?</a:t>
                      </a:r>
                      <a:r>
                        <a:rPr lang="en-ZA" sz="1200" dirty="0"/>
                        <a:t> Managing functional teams and experts in the university; conformance to national systems of education; highly rated experts in university disciplines; networking with government.</a:t>
                      </a:r>
                    </a:p>
                    <a:p>
                      <a:r>
                        <a:rPr lang="en-US" sz="1200" b="1" i="1" u="sng" dirty="0"/>
                        <a:t>What out to be relevant knowledge and skills for the system?</a:t>
                      </a:r>
                      <a:r>
                        <a:rPr lang="en-ZA" sz="1200" b="0" i="0" u="none" dirty="0"/>
                        <a:t> Community networking; MVP Development Knowledge; Project Management; Design of Platform Ecosystems; Cross-Border Trade and Partnerships; Innovation.</a:t>
                      </a:r>
                      <a:endParaRPr lang="en-ZA" sz="1200" dirty="0"/>
                    </a:p>
                  </a:txBody>
                  <a:tcPr/>
                </a:tc>
                <a:extLst>
                  <a:ext uri="{0D108BD9-81ED-4DB2-BD59-A6C34878D82A}">
                    <a16:rowId xmlns:a16="http://schemas.microsoft.com/office/drawing/2014/main" val="355012618"/>
                  </a:ext>
                </a:extLst>
              </a:tr>
              <a:tr h="868393">
                <a:tc>
                  <a:txBody>
                    <a:bodyPr/>
                    <a:lstStyle/>
                    <a:p>
                      <a:r>
                        <a:rPr lang="en-ZA" sz="1200" b="1" dirty="0"/>
                        <a:t>Who (Stakeholders)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dirty="0">
                          <a:solidFill>
                            <a:srgbClr val="1160FF"/>
                          </a:solidFill>
                        </a:rPr>
                        <a:t>Expert:</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1" u="sng" dirty="0"/>
                        <a:t>Who is providing relevant knowledge and skills for the systems?</a:t>
                      </a:r>
                      <a:r>
                        <a:rPr lang="en-ZA" sz="1200" dirty="0"/>
                        <a:t> Academics, guest lecturers.  </a:t>
                      </a:r>
                    </a:p>
                    <a:p>
                      <a:r>
                        <a:rPr lang="en-ZA" sz="1200" b="1" i="1" u="sng" dirty="0"/>
                        <a:t>Who ought to be providing relevant knowledge and skills for the system? </a:t>
                      </a:r>
                      <a:r>
                        <a:rPr lang="en-ZA" sz="1200" b="0" i="0" u="none" dirty="0"/>
                        <a:t>Practitioners, Scholars, Entrepreneurs, Innovators.</a:t>
                      </a:r>
                      <a:endParaRPr lang="en-ZA" sz="1200" dirty="0"/>
                    </a:p>
                  </a:txBody>
                  <a:tcPr/>
                </a:tc>
                <a:extLst>
                  <a:ext uri="{0D108BD9-81ED-4DB2-BD59-A6C34878D82A}">
                    <a16:rowId xmlns:a16="http://schemas.microsoft.com/office/drawing/2014/main" val="170014196"/>
                  </a:ext>
                </a:extLst>
              </a:tr>
              <a:tr h="1245565">
                <a:tc>
                  <a:txBody>
                    <a:bodyPr/>
                    <a:lstStyle/>
                    <a:p>
                      <a:r>
                        <a:rPr lang="en-ZA" sz="1200" b="1" dirty="0"/>
                        <a:t>Key Issues</a:t>
                      </a:r>
                    </a:p>
                    <a:p>
                      <a:r>
                        <a:rPr lang="en-ZA" sz="1200" b="1" dirty="0"/>
                        <a:t>(Stakeholding)</a:t>
                      </a:r>
                    </a:p>
                  </a:txBody>
                  <a:tcPr/>
                </a:tc>
                <a:tc>
                  <a:txBody>
                    <a:bodyPr/>
                    <a:lstStyle/>
                    <a:p>
                      <a:r>
                        <a:rPr lang="en-ZA" sz="1200" b="1" i="0" u="none" dirty="0">
                          <a:solidFill>
                            <a:srgbClr val="1160FF"/>
                          </a:solidFill>
                        </a:rPr>
                        <a:t>Guarantor:</a:t>
                      </a:r>
                    </a:p>
                    <a:p>
                      <a:r>
                        <a:rPr lang="en-ZA" sz="1200" b="1" i="1" u="sng" dirty="0"/>
                        <a:t>What are regarded as assurances of successful implementation of the systems?</a:t>
                      </a:r>
                      <a:r>
                        <a:rPr lang="en-ZA" sz="1200" dirty="0"/>
                        <a:t> Employed graduates, government funding research, increased student throughput. </a:t>
                      </a:r>
                    </a:p>
                    <a:p>
                      <a:r>
                        <a:rPr lang="en-US" sz="1200" b="1" i="1" u="sng" dirty="0"/>
                        <a:t>What ought to be regarded as assurances of successful implementation of the systems? </a:t>
                      </a:r>
                      <a:r>
                        <a:rPr lang="en-ZA" sz="1200" dirty="0"/>
                        <a:t> Community innovation labs, sustainable community innovations, diversified sources of income.</a:t>
                      </a:r>
                    </a:p>
                  </a:txBody>
                  <a:tcPr/>
                </a:tc>
                <a:extLst>
                  <a:ext uri="{0D108BD9-81ED-4DB2-BD59-A6C34878D82A}">
                    <a16:rowId xmlns:a16="http://schemas.microsoft.com/office/drawing/2014/main" val="1269174933"/>
                  </a:ext>
                </a:extLst>
              </a:tr>
            </a:tbl>
          </a:graphicData>
        </a:graphic>
      </p:graphicFrame>
      <p:sp>
        <p:nvSpPr>
          <p:cNvPr id="6" name="Rectangle: Rounded Corners 5">
            <a:extLst>
              <a:ext uri="{FF2B5EF4-FFF2-40B4-BE49-F238E27FC236}">
                <a16:creationId xmlns:a16="http://schemas.microsoft.com/office/drawing/2014/main" id="{AA2C36A7-EDAF-89C5-70CC-444653589C6F}"/>
              </a:ext>
            </a:extLst>
          </p:cNvPr>
          <p:cNvSpPr/>
          <p:nvPr/>
        </p:nvSpPr>
        <p:spPr>
          <a:xfrm>
            <a:off x="19991" y="5221735"/>
            <a:ext cx="9116392" cy="15671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ZA" b="1" i="1" u="sng" dirty="0"/>
              <a:t>Boundary Questioning</a:t>
            </a:r>
            <a:r>
              <a:rPr lang="en-ZA" dirty="0"/>
              <a:t>: </a:t>
            </a:r>
          </a:p>
          <a:p>
            <a:pPr algn="just"/>
            <a:r>
              <a:rPr lang="en-ZA" sz="1400" b="1" dirty="0"/>
              <a:t>Relevance</a:t>
            </a:r>
            <a:r>
              <a:rPr lang="en-ZA" sz="1400" dirty="0"/>
              <a:t>: The lack or weak forms of national systems of innovation may first require developing content that is aligned to the values of the targeted communities. This may require heavy investment in the design of curricula from the supply-side of the digital platforms. </a:t>
            </a:r>
          </a:p>
          <a:p>
            <a:pPr algn="just"/>
            <a:r>
              <a:rPr lang="en-ZA" sz="1400" b="1" i="1" dirty="0"/>
              <a:t>Justification</a:t>
            </a:r>
            <a:r>
              <a:rPr lang="en-ZA" sz="1400" dirty="0"/>
              <a:t>: An assumption is made that expertise exists, with unused capacity since the digital platform model is partly based on the concept of spare capacity. </a:t>
            </a:r>
          </a:p>
          <a:p>
            <a:pPr algn="just"/>
            <a:r>
              <a:rPr lang="en-ZA" sz="1400" b="1" i="1" dirty="0"/>
              <a:t>Ethical Defensibility</a:t>
            </a:r>
            <a:r>
              <a:rPr lang="en-ZA" sz="1400" dirty="0"/>
              <a:t>: Innovation as the only basis for knowledge generation maybe difficult to defend, given entrenched interests..</a:t>
            </a:r>
          </a:p>
        </p:txBody>
      </p:sp>
    </p:spTree>
    <p:extLst>
      <p:ext uri="{BB962C8B-B14F-4D97-AF65-F5344CB8AC3E}">
        <p14:creationId xmlns:p14="http://schemas.microsoft.com/office/powerpoint/2010/main" val="617980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BC0DC6-D753-314D-12D7-1BC8C8F3693F}"/>
              </a:ext>
            </a:extLst>
          </p:cNvPr>
          <p:cNvSpPr>
            <a:spLocks noGrp="1"/>
          </p:cNvSpPr>
          <p:nvPr>
            <p:ph type="sldNum" sz="quarter" idx="12"/>
          </p:nvPr>
        </p:nvSpPr>
        <p:spPr/>
        <p:txBody>
          <a:bodyPr/>
          <a:lstStyle/>
          <a:p>
            <a:fld id="{BD8A1FAC-8D13-4888-A957-B03833DB12C8}" type="slidenum">
              <a:rPr lang="en-ZA" smtClean="0"/>
              <a:pPr/>
              <a:t>16</a:t>
            </a:fld>
            <a:endParaRPr lang="en-ZA" dirty="0"/>
          </a:p>
        </p:txBody>
      </p:sp>
      <p:sp>
        <p:nvSpPr>
          <p:cNvPr id="4" name="Title 3">
            <a:extLst>
              <a:ext uri="{FF2B5EF4-FFF2-40B4-BE49-F238E27FC236}">
                <a16:creationId xmlns:a16="http://schemas.microsoft.com/office/drawing/2014/main" id="{AE85CB9C-29DC-C8E2-8E48-A94BD0DAD538}"/>
              </a:ext>
            </a:extLst>
          </p:cNvPr>
          <p:cNvSpPr>
            <a:spLocks noGrp="1"/>
          </p:cNvSpPr>
          <p:nvPr>
            <p:ph type="title"/>
          </p:nvPr>
        </p:nvSpPr>
        <p:spPr>
          <a:xfrm>
            <a:off x="323528" y="505160"/>
            <a:ext cx="5255192" cy="322262"/>
          </a:xfrm>
        </p:spPr>
        <p:txBody>
          <a:bodyPr/>
          <a:lstStyle/>
          <a:p>
            <a:r>
              <a:rPr lang="en-ZA" dirty="0"/>
              <a:t>Digital Education: South Africa</a:t>
            </a:r>
          </a:p>
        </p:txBody>
      </p:sp>
      <p:sp>
        <p:nvSpPr>
          <p:cNvPr id="5" name="Rectangle: Rounded Corners 4">
            <a:extLst>
              <a:ext uri="{FF2B5EF4-FFF2-40B4-BE49-F238E27FC236}">
                <a16:creationId xmlns:a16="http://schemas.microsoft.com/office/drawing/2014/main" id="{2B9DDC94-218F-1965-DA48-542A9D762D3A}"/>
              </a:ext>
            </a:extLst>
          </p:cNvPr>
          <p:cNvSpPr/>
          <p:nvPr/>
        </p:nvSpPr>
        <p:spPr>
          <a:xfrm>
            <a:off x="179512" y="1024315"/>
            <a:ext cx="8784976" cy="4604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ZA" sz="2400" b="1" i="1" dirty="0"/>
              <a:t>1.Digital Education Platform: The Boundary Critique </a:t>
            </a:r>
          </a:p>
        </p:txBody>
      </p:sp>
      <p:graphicFrame>
        <p:nvGraphicFramePr>
          <p:cNvPr id="2" name="Table 5">
            <a:extLst>
              <a:ext uri="{FF2B5EF4-FFF2-40B4-BE49-F238E27FC236}">
                <a16:creationId xmlns:a16="http://schemas.microsoft.com/office/drawing/2014/main" id="{DBBCEEC1-B811-BED7-4EF2-17271394CEEA}"/>
              </a:ext>
            </a:extLst>
          </p:cNvPr>
          <p:cNvGraphicFramePr>
            <a:graphicFrameLocks noGrp="1"/>
          </p:cNvGraphicFramePr>
          <p:nvPr/>
        </p:nvGraphicFramePr>
        <p:xfrm>
          <a:off x="0" y="1556792"/>
          <a:ext cx="9130196" cy="4376150"/>
        </p:xfrm>
        <a:graphic>
          <a:graphicData uri="http://schemas.openxmlformats.org/drawingml/2006/table">
            <a:tbl>
              <a:tblPr firstRow="1" bandRow="1">
                <a:tableStyleId>{00A15C55-8517-42AA-B614-E9B94910E393}</a:tableStyleId>
              </a:tblPr>
              <a:tblGrid>
                <a:gridCol w="1646429">
                  <a:extLst>
                    <a:ext uri="{9D8B030D-6E8A-4147-A177-3AD203B41FA5}">
                      <a16:colId xmlns:a16="http://schemas.microsoft.com/office/drawing/2014/main" val="3629556721"/>
                    </a:ext>
                  </a:extLst>
                </a:gridCol>
                <a:gridCol w="7483767">
                  <a:extLst>
                    <a:ext uri="{9D8B030D-6E8A-4147-A177-3AD203B41FA5}">
                      <a16:colId xmlns:a16="http://schemas.microsoft.com/office/drawing/2014/main" val="1301257183"/>
                    </a:ext>
                  </a:extLst>
                </a:gridCol>
              </a:tblGrid>
              <a:tr h="605528">
                <a:tc>
                  <a:txBody>
                    <a:bodyPr/>
                    <a:lstStyle/>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Sources of Legitimacy</a:t>
                      </a:r>
                    </a:p>
                    <a:p>
                      <a:endParaRPr lang="en-ZA" dirty="0"/>
                    </a:p>
                  </a:txBody>
                  <a:tcPr/>
                </a:tc>
                <a:extLst>
                  <a:ext uri="{0D108BD9-81ED-4DB2-BD59-A6C34878D82A}">
                    <a16:rowId xmlns:a16="http://schemas.microsoft.com/office/drawing/2014/main" val="4183867776"/>
                  </a:ext>
                </a:extLst>
              </a:tr>
              <a:tr h="1156367">
                <a:tc>
                  <a:txBody>
                    <a:bodyPr/>
                    <a:lstStyle/>
                    <a:p>
                      <a:r>
                        <a:rPr lang="en-ZA" sz="1200" b="1" dirty="0"/>
                        <a:t>What (Stakes)</a:t>
                      </a:r>
                    </a:p>
                  </a:txBody>
                  <a:tcPr/>
                </a:tc>
                <a:tc>
                  <a:txBody>
                    <a:bodyPr/>
                    <a:lstStyle/>
                    <a:p>
                      <a:pPr algn="just"/>
                      <a:r>
                        <a:rPr lang="en-ZA" sz="1200" b="1" i="0" u="none" dirty="0">
                          <a:solidFill>
                            <a:srgbClr val="1160FF"/>
                          </a:solidFill>
                        </a:rPr>
                        <a:t>Emancipation:</a:t>
                      </a:r>
                    </a:p>
                    <a:p>
                      <a:pPr algn="just"/>
                      <a:r>
                        <a:rPr lang="en-ZA" sz="1200" b="1" i="1" u="sng" dirty="0"/>
                        <a:t>What are the opportunities </a:t>
                      </a:r>
                      <a:r>
                        <a:rPr lang="en-US" sz="1200" b="1" i="1" u="sng" dirty="0"/>
                        <a:t>for the interests of those negatively affected to have expression and freedom from the worldview of the system? </a:t>
                      </a:r>
                      <a:r>
                        <a:rPr lang="en-ZA" sz="1200" dirty="0"/>
                        <a:t> Student Representative Councils, Class representative system.</a:t>
                      </a:r>
                    </a:p>
                    <a:p>
                      <a:pPr algn="just"/>
                      <a:r>
                        <a:rPr lang="en-US" sz="1200" b="1" i="1" u="sng" dirty="0"/>
                        <a:t>What ought to be the opportunities for the interests of those negatively affected to have expression and freedom from the worldview of the system?</a:t>
                      </a:r>
                      <a:r>
                        <a:rPr lang="en-ZA" sz="1200" b="0" i="0" u="none" dirty="0"/>
                        <a:t> Venture mentoring mechanisms, start-up fundings mechanisms, cooperative marketing mechanism (such as the Kibbutz in Israel; Co-operative Bank in Kenya). </a:t>
                      </a:r>
                      <a:endParaRPr lang="en-ZA" sz="1200" dirty="0"/>
                    </a:p>
                  </a:txBody>
                  <a:tcPr/>
                </a:tc>
                <a:extLst>
                  <a:ext uri="{0D108BD9-81ED-4DB2-BD59-A6C34878D82A}">
                    <a16:rowId xmlns:a16="http://schemas.microsoft.com/office/drawing/2014/main" val="355012618"/>
                  </a:ext>
                </a:extLst>
              </a:tr>
              <a:tr h="1156367">
                <a:tc>
                  <a:txBody>
                    <a:bodyPr/>
                    <a:lstStyle/>
                    <a:p>
                      <a:r>
                        <a:rPr lang="en-ZA" sz="1200" b="1" dirty="0"/>
                        <a:t>Who (Stakeholders)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dirty="0">
                          <a:solidFill>
                            <a:srgbClr val="1160FF"/>
                          </a:solidFill>
                        </a:rPr>
                        <a:t>Witness: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t>Who is representing the interests of those negatively affected by but not involved in the system?</a:t>
                      </a:r>
                      <a:r>
                        <a:rPr lang="en-ZA" sz="1200" dirty="0"/>
                        <a:t> Parents, trade unions (for staff).  </a:t>
                      </a:r>
                    </a:p>
                    <a:p>
                      <a:r>
                        <a:rPr lang="en-ZA" sz="1200" b="1" i="1" u="sng" dirty="0"/>
                        <a:t>Who ought to be representing the interests of those negatively affected by but not involved in the system? </a:t>
                      </a:r>
                      <a:r>
                        <a:rPr lang="en-ZA" sz="1200" b="0" i="0" u="none" dirty="0"/>
                        <a:t>Community Association, Industry Sector Associations where the innovations will find a ‘home’, community mentors of the students, national and regional patent offices.</a:t>
                      </a:r>
                      <a:endParaRPr lang="en-ZA" sz="1200" dirty="0"/>
                    </a:p>
                  </a:txBody>
                  <a:tcPr/>
                </a:tc>
                <a:extLst>
                  <a:ext uri="{0D108BD9-81ED-4DB2-BD59-A6C34878D82A}">
                    <a16:rowId xmlns:a16="http://schemas.microsoft.com/office/drawing/2014/main" val="170014196"/>
                  </a:ext>
                </a:extLst>
              </a:tr>
              <a:tr h="1358630">
                <a:tc>
                  <a:txBody>
                    <a:bodyPr/>
                    <a:lstStyle/>
                    <a:p>
                      <a:r>
                        <a:rPr lang="en-ZA" sz="1200" b="1" dirty="0"/>
                        <a:t>Key Issues</a:t>
                      </a:r>
                    </a:p>
                    <a:p>
                      <a:r>
                        <a:rPr lang="en-ZA" sz="1200" b="1" dirty="0"/>
                        <a:t>(Stakeholding)</a:t>
                      </a:r>
                    </a:p>
                  </a:txBody>
                  <a:tcPr/>
                </a:tc>
                <a:tc>
                  <a:txBody>
                    <a:bodyPr/>
                    <a:lstStyle/>
                    <a:p>
                      <a:r>
                        <a:rPr lang="en-ZA" sz="1200" b="1" i="0" u="none" dirty="0">
                          <a:solidFill>
                            <a:srgbClr val="1160FF"/>
                          </a:solidFill>
                        </a:rPr>
                        <a:t>Worldviews:</a:t>
                      </a:r>
                    </a:p>
                    <a:p>
                      <a:pPr algn="just"/>
                      <a:r>
                        <a:rPr lang="en-US" sz="1200" b="1" i="1" u="sng" dirty="0"/>
                        <a:t>What space is available for reconciling differing worldviews regarding the system, among those involved and affected?</a:t>
                      </a:r>
                      <a:r>
                        <a:rPr lang="en-ZA" sz="1200" b="1" i="1" u="sng" dirty="0"/>
                        <a:t> </a:t>
                      </a:r>
                      <a:r>
                        <a:rPr lang="en-ZA" sz="1200" b="0" i="0" u="none" dirty="0"/>
                        <a:t>Students’ participation in disciplinary committees</a:t>
                      </a:r>
                      <a:endParaRPr lang="en-ZA" sz="1200" dirty="0"/>
                    </a:p>
                    <a:p>
                      <a:pPr algn="just"/>
                      <a:r>
                        <a:rPr lang="en-US" sz="1200" b="1" i="1" u="sng" dirty="0"/>
                        <a:t>What space ought to be available for reconciling differing worldviews regarding the system, among those involved and affected? </a:t>
                      </a:r>
                      <a:r>
                        <a:rPr lang="en-ZA" sz="1200" dirty="0"/>
                        <a:t> Regular discourse fora, community representation in governance systems, community participation in strategic planning, social media platform for collating views.</a:t>
                      </a:r>
                    </a:p>
                  </a:txBody>
                  <a:tcPr/>
                </a:tc>
                <a:extLst>
                  <a:ext uri="{0D108BD9-81ED-4DB2-BD59-A6C34878D82A}">
                    <a16:rowId xmlns:a16="http://schemas.microsoft.com/office/drawing/2014/main" val="1269174933"/>
                  </a:ext>
                </a:extLst>
              </a:tr>
            </a:tbl>
          </a:graphicData>
        </a:graphic>
      </p:graphicFrame>
      <p:sp>
        <p:nvSpPr>
          <p:cNvPr id="6" name="Rectangle: Rounded Corners 5">
            <a:extLst>
              <a:ext uri="{FF2B5EF4-FFF2-40B4-BE49-F238E27FC236}">
                <a16:creationId xmlns:a16="http://schemas.microsoft.com/office/drawing/2014/main" id="{D2F9F5B9-C1A8-A6CB-9B93-830DAB03730F}"/>
              </a:ext>
            </a:extLst>
          </p:cNvPr>
          <p:cNvSpPr/>
          <p:nvPr/>
        </p:nvSpPr>
        <p:spPr>
          <a:xfrm>
            <a:off x="30245" y="5763513"/>
            <a:ext cx="9116392" cy="10748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ZA" b="1" i="1" u="sng" dirty="0"/>
              <a:t>Boundary Questioning</a:t>
            </a:r>
            <a:r>
              <a:rPr lang="en-ZA" dirty="0"/>
              <a:t>: </a:t>
            </a:r>
          </a:p>
          <a:p>
            <a:pPr algn="just"/>
            <a:r>
              <a:rPr lang="en-ZA" sz="1200" b="1" dirty="0"/>
              <a:t>Relevance</a:t>
            </a:r>
            <a:r>
              <a:rPr lang="en-ZA" sz="1200" dirty="0"/>
              <a:t>: The alternative interests goes against the grain, and may demand for proof of concept.</a:t>
            </a:r>
          </a:p>
          <a:p>
            <a:pPr algn="just"/>
            <a:r>
              <a:rPr lang="en-ZA" sz="1200" b="1" i="1" dirty="0"/>
              <a:t>Justification</a:t>
            </a:r>
            <a:r>
              <a:rPr lang="en-ZA" sz="1200" dirty="0"/>
              <a:t>: The profit incentive of current industry associations may thwart alternative modes of thought for business model innovation.. </a:t>
            </a:r>
          </a:p>
          <a:p>
            <a:pPr algn="just"/>
            <a:r>
              <a:rPr lang="en-ZA" sz="1200" b="1" i="1" dirty="0"/>
              <a:t>Ethical Defensibility</a:t>
            </a:r>
            <a:r>
              <a:rPr lang="en-ZA" sz="1200" dirty="0"/>
              <a:t>: Asking governments to dig deeper to setup funds for untested operating models is fraught with challenges. </a:t>
            </a:r>
          </a:p>
        </p:txBody>
      </p:sp>
    </p:spTree>
    <p:extLst>
      <p:ext uri="{BB962C8B-B14F-4D97-AF65-F5344CB8AC3E}">
        <p14:creationId xmlns:p14="http://schemas.microsoft.com/office/powerpoint/2010/main" val="246504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D7293-0898-410B-9118-1D4960AF4D37}"/>
              </a:ext>
            </a:extLst>
          </p:cNvPr>
          <p:cNvSpPr>
            <a:spLocks noGrp="1"/>
          </p:cNvSpPr>
          <p:nvPr>
            <p:ph type="body" sz="quarter" idx="14"/>
          </p:nvPr>
        </p:nvSpPr>
        <p:spPr>
          <a:xfrm>
            <a:off x="225030" y="1668467"/>
            <a:ext cx="8693944" cy="1760534"/>
          </a:xfrm>
        </p:spPr>
        <p:txBody>
          <a:bodyPr/>
          <a:lstStyle/>
          <a:p>
            <a:r>
              <a:rPr lang="en-US" dirty="0"/>
              <a:t> </a:t>
            </a:r>
            <a:endParaRPr lang="en-ZA" dirty="0"/>
          </a:p>
        </p:txBody>
      </p:sp>
      <p:sp>
        <p:nvSpPr>
          <p:cNvPr id="3" name="Slide Number Placeholder 2">
            <a:extLst>
              <a:ext uri="{FF2B5EF4-FFF2-40B4-BE49-F238E27FC236}">
                <a16:creationId xmlns:a16="http://schemas.microsoft.com/office/drawing/2014/main" id="{A0AAF307-2F8C-48CD-A207-BF7FB8698A98}"/>
              </a:ext>
            </a:extLst>
          </p:cNvPr>
          <p:cNvSpPr>
            <a:spLocks noGrp="1"/>
          </p:cNvSpPr>
          <p:nvPr>
            <p:ph type="sldNum" sz="quarter" idx="12"/>
          </p:nvPr>
        </p:nvSpPr>
        <p:spPr/>
        <p:txBody>
          <a:bodyPr/>
          <a:lstStyle/>
          <a:p>
            <a:fld id="{BD8A1FAC-8D13-4888-A957-B03833DB12C8}" type="slidenum">
              <a:rPr lang="en-ZA" smtClean="0"/>
              <a:pPr/>
              <a:t>17</a:t>
            </a:fld>
            <a:endParaRPr lang="en-ZA" dirty="0"/>
          </a:p>
        </p:txBody>
      </p:sp>
      <p:sp>
        <p:nvSpPr>
          <p:cNvPr id="10" name="Title 3">
            <a:extLst>
              <a:ext uri="{FF2B5EF4-FFF2-40B4-BE49-F238E27FC236}">
                <a16:creationId xmlns:a16="http://schemas.microsoft.com/office/drawing/2014/main" id="{A3173A7C-6FD3-B854-65CB-DBEC94A5729B}"/>
              </a:ext>
            </a:extLst>
          </p:cNvPr>
          <p:cNvSpPr txBox="1">
            <a:spLocks/>
          </p:cNvSpPr>
          <p:nvPr/>
        </p:nvSpPr>
        <p:spPr>
          <a:xfrm>
            <a:off x="-540568" y="1226474"/>
            <a:ext cx="8568952" cy="376979"/>
          </a:xfrm>
          <a:prstGeom prst="rect">
            <a:avLst/>
          </a:prstGeom>
        </p:spPr>
        <p:txBody>
          <a:bodyPr anchor="ctr">
            <a:noAutofit/>
          </a:bodyPr>
          <a:lstStyle>
            <a:lvl1pPr algn="l" rtl="0" eaLnBrk="1" fontAlgn="base" hangingPunct="1">
              <a:spcBef>
                <a:spcPct val="0"/>
              </a:spcBef>
              <a:spcAft>
                <a:spcPct val="0"/>
              </a:spcAft>
              <a:defRPr lang="en-ZA" sz="2800" b="1" kern="1200">
                <a:solidFill>
                  <a:srgbClr val="034EA2"/>
                </a:solidFill>
                <a:latin typeface="Times New Roman" panose="02020603050405020304" pitchFamily="18" charset="0"/>
                <a:ea typeface="MS PGothic" pitchFamily="34" charset="-128"/>
                <a:cs typeface="Times New Roman" panose="02020603050405020304" pitchFamily="18"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3000" i="1" dirty="0">
                <a:highlight>
                  <a:srgbClr val="FFFF00"/>
                </a:highlight>
              </a:rPr>
              <a:t>3.3: ST in “Technical” Complexity</a:t>
            </a:r>
          </a:p>
        </p:txBody>
      </p:sp>
      <p:sp>
        <p:nvSpPr>
          <p:cNvPr id="7" name="Rectangle: Rounded Corners 6">
            <a:extLst>
              <a:ext uri="{FF2B5EF4-FFF2-40B4-BE49-F238E27FC236}">
                <a16:creationId xmlns:a16="http://schemas.microsoft.com/office/drawing/2014/main" id="{4549FA37-352C-32ED-F5A2-ADB147A3FAA3}"/>
              </a:ext>
            </a:extLst>
          </p:cNvPr>
          <p:cNvSpPr/>
          <p:nvPr/>
        </p:nvSpPr>
        <p:spPr>
          <a:xfrm>
            <a:off x="2195735" y="269649"/>
            <a:ext cx="4801663" cy="6221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3. Aligning DE Dilemmas to ST</a:t>
            </a:r>
            <a:endParaRPr lang="en-ZA" sz="2000" b="1" i="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descr="A picture containing text&#10;&#10;Description automatically generated">
            <a:extLst>
              <a:ext uri="{FF2B5EF4-FFF2-40B4-BE49-F238E27FC236}">
                <a16:creationId xmlns:a16="http://schemas.microsoft.com/office/drawing/2014/main" id="{9BE090A6-520B-25FE-ACC4-B8F7A3F53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6" y="217246"/>
            <a:ext cx="2057400" cy="692953"/>
          </a:xfrm>
          <a:prstGeom prst="rect">
            <a:avLst/>
          </a:prstGeom>
        </p:spPr>
      </p:pic>
      <p:sp>
        <p:nvSpPr>
          <p:cNvPr id="4" name="TextBox 3">
            <a:extLst>
              <a:ext uri="{FF2B5EF4-FFF2-40B4-BE49-F238E27FC236}">
                <a16:creationId xmlns:a16="http://schemas.microsoft.com/office/drawing/2014/main" id="{E046D900-613B-CAAD-01A9-49C99A41A1A7}"/>
              </a:ext>
            </a:extLst>
          </p:cNvPr>
          <p:cNvSpPr txBox="1"/>
          <p:nvPr/>
        </p:nvSpPr>
        <p:spPr>
          <a:xfrm>
            <a:off x="61569" y="1976348"/>
            <a:ext cx="8857401" cy="1477328"/>
          </a:xfrm>
          <a:prstGeom prst="rect">
            <a:avLst/>
          </a:prstGeom>
          <a:noFill/>
        </p:spPr>
        <p:txBody>
          <a:bodyPr wrap="square">
            <a:spAutoFit/>
          </a:bodyPr>
          <a:lstStyle/>
          <a:p>
            <a:pPr algn="just"/>
            <a:r>
              <a:rPr lang="en-US" sz="1800" b="0" i="1" u="none" strike="noStrike" baseline="0" dirty="0">
                <a:latin typeface="WarnockPro-It"/>
              </a:rPr>
              <a:t>In certain circumstances … a </a:t>
            </a:r>
            <a:r>
              <a:rPr lang="en-US" sz="1800" b="1" i="1" u="none" strike="noStrike" baseline="0" dirty="0">
                <a:latin typeface="WarnockPro-It"/>
              </a:rPr>
              <a:t>mechanical</a:t>
            </a:r>
            <a:r>
              <a:rPr lang="en-US" sz="1800" b="0" i="1" u="none" strike="noStrike" baseline="0" dirty="0">
                <a:latin typeface="WarnockPro-It"/>
              </a:rPr>
              <a:t> mode of organization can provide the basis for effective operation. But in others it can have many unfortunate consequences. It is thus important to understand how and why we are engaging in mechanistic thinking; and how so many popular theories and taken‐for‐granted ideas about organization support this thinking </a:t>
            </a:r>
            <a:r>
              <a:rPr lang="en-ZA" sz="1800" b="0" i="0" u="none" strike="noStrike" baseline="0" dirty="0">
                <a:latin typeface="WarnockPro-Regular"/>
              </a:rPr>
              <a:t>(Morgan 1986, p. 22).</a:t>
            </a:r>
            <a:endParaRPr lang="en-ZA" dirty="0"/>
          </a:p>
        </p:txBody>
      </p:sp>
      <p:pic>
        <p:nvPicPr>
          <p:cNvPr id="5" name="Picture 4" descr="A picture containing diagram&#10;&#10;Description automatically generated">
            <a:extLst>
              <a:ext uri="{FF2B5EF4-FFF2-40B4-BE49-F238E27FC236}">
                <a16:creationId xmlns:a16="http://schemas.microsoft.com/office/drawing/2014/main" id="{6BAD98F7-1273-63B8-7EF2-09571EBA7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12" y="3573016"/>
            <a:ext cx="8728258" cy="2448272"/>
          </a:xfrm>
          <a:prstGeom prst="rect">
            <a:avLst/>
          </a:prstGeom>
        </p:spPr>
      </p:pic>
      <p:sp>
        <p:nvSpPr>
          <p:cNvPr id="6" name="Rectangle 5">
            <a:extLst>
              <a:ext uri="{FF2B5EF4-FFF2-40B4-BE49-F238E27FC236}">
                <a16:creationId xmlns:a16="http://schemas.microsoft.com/office/drawing/2014/main" id="{7C5AF015-62F8-CD22-D978-B5A7BA524964}"/>
              </a:ext>
            </a:extLst>
          </p:cNvPr>
          <p:cNvSpPr/>
          <p:nvPr/>
        </p:nvSpPr>
        <p:spPr>
          <a:xfrm>
            <a:off x="670323" y="6165352"/>
            <a:ext cx="7803354" cy="554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Jackson, M.C. (2019). </a:t>
            </a:r>
            <a:r>
              <a:rPr lang="en-US" sz="1400" i="1" dirty="0"/>
              <a:t>Critical Systems Thinking and the Management of Complexity</a:t>
            </a:r>
            <a:r>
              <a:rPr lang="en-US" sz="1400" dirty="0"/>
              <a:t>; Wiley: Chichester, UK</a:t>
            </a:r>
            <a:endParaRPr lang="en-ZA" sz="1400" dirty="0"/>
          </a:p>
        </p:txBody>
      </p:sp>
    </p:spTree>
    <p:extLst>
      <p:ext uri="{BB962C8B-B14F-4D97-AF65-F5344CB8AC3E}">
        <p14:creationId xmlns:p14="http://schemas.microsoft.com/office/powerpoint/2010/main" val="1278427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AAF307-2F8C-48CD-A207-BF7FB8698A98}"/>
              </a:ext>
            </a:extLst>
          </p:cNvPr>
          <p:cNvSpPr>
            <a:spLocks noGrp="1"/>
          </p:cNvSpPr>
          <p:nvPr>
            <p:ph type="sldNum" sz="quarter" idx="12"/>
          </p:nvPr>
        </p:nvSpPr>
        <p:spPr/>
        <p:txBody>
          <a:bodyPr/>
          <a:lstStyle/>
          <a:p>
            <a:fld id="{BD8A1FAC-8D13-4888-A957-B03833DB12C8}" type="slidenum">
              <a:rPr lang="en-ZA" smtClean="0"/>
              <a:pPr/>
              <a:t>18</a:t>
            </a:fld>
            <a:endParaRPr lang="en-ZA" dirty="0"/>
          </a:p>
        </p:txBody>
      </p:sp>
      <p:sp>
        <p:nvSpPr>
          <p:cNvPr id="16" name="Title 3">
            <a:extLst>
              <a:ext uri="{FF2B5EF4-FFF2-40B4-BE49-F238E27FC236}">
                <a16:creationId xmlns:a16="http://schemas.microsoft.com/office/drawing/2014/main" id="{93BB9709-5907-4068-8EAC-1E3AC26B5EEB}"/>
              </a:ext>
            </a:extLst>
          </p:cNvPr>
          <p:cNvSpPr txBox="1">
            <a:spLocks/>
          </p:cNvSpPr>
          <p:nvPr/>
        </p:nvSpPr>
        <p:spPr>
          <a:xfrm>
            <a:off x="179512" y="891781"/>
            <a:ext cx="8568952" cy="528446"/>
          </a:xfrm>
          <a:prstGeom prst="rect">
            <a:avLst/>
          </a:prstGeom>
        </p:spPr>
        <p:txBody>
          <a:bodyPr anchor="ctr">
            <a:noAutofit/>
          </a:bodyPr>
          <a:lstStyle>
            <a:lvl1pPr algn="l" rtl="0" eaLnBrk="1" fontAlgn="base" hangingPunct="1">
              <a:spcBef>
                <a:spcPct val="0"/>
              </a:spcBef>
              <a:spcAft>
                <a:spcPct val="0"/>
              </a:spcAft>
              <a:defRPr lang="en-ZA" sz="2800" b="1" kern="1200">
                <a:solidFill>
                  <a:srgbClr val="034EA2"/>
                </a:solidFill>
                <a:latin typeface="Times New Roman" panose="02020603050405020304" pitchFamily="18" charset="0"/>
                <a:ea typeface="MS PGothic" pitchFamily="34" charset="-128"/>
                <a:cs typeface="Times New Roman" panose="02020603050405020304" pitchFamily="18"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3000" dirty="0"/>
              <a:t>3.3 Logical &amp; Physical Descriptions of Systems </a:t>
            </a:r>
          </a:p>
        </p:txBody>
      </p:sp>
      <p:sp>
        <p:nvSpPr>
          <p:cNvPr id="27" name="Rectangle 26">
            <a:extLst>
              <a:ext uri="{FF2B5EF4-FFF2-40B4-BE49-F238E27FC236}">
                <a16:creationId xmlns:a16="http://schemas.microsoft.com/office/drawing/2014/main" id="{C9D812BF-E685-4792-85C1-CA967B75FB3E}"/>
              </a:ext>
            </a:extLst>
          </p:cNvPr>
          <p:cNvSpPr/>
          <p:nvPr/>
        </p:nvSpPr>
        <p:spPr>
          <a:xfrm>
            <a:off x="-3127" y="1400615"/>
            <a:ext cx="8988040" cy="18299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just">
              <a:buFont typeface="Arial" panose="020B0604020202020204" pitchFamily="34" charset="0"/>
              <a:buChar char="•"/>
            </a:pPr>
            <a:r>
              <a:rPr lang="en-US" sz="1600" dirty="0"/>
              <a:t>In the development of a system, therefore, there are at least two architectural views: a system </a:t>
            </a:r>
            <a:r>
              <a:rPr lang="en-US" sz="1600" b="1" i="1" u="sng" dirty="0"/>
              <a:t>logical architecture</a:t>
            </a:r>
            <a:r>
              <a:rPr lang="en-US" sz="1600" dirty="0"/>
              <a:t>, and a system </a:t>
            </a:r>
            <a:r>
              <a:rPr lang="en-US" sz="1600" b="1" i="1" u="sng" dirty="0"/>
              <a:t>physical architecture</a:t>
            </a:r>
            <a:r>
              <a:rPr lang="en-US" sz="1600" dirty="0"/>
              <a:t>. </a:t>
            </a:r>
          </a:p>
          <a:p>
            <a:pPr marL="342900" indent="-342900" algn="just">
              <a:buFont typeface="Arial" panose="020B0604020202020204" pitchFamily="34" charset="0"/>
              <a:buChar char="•"/>
            </a:pPr>
            <a:r>
              <a:rPr lang="en-US" sz="1600" dirty="0"/>
              <a:t>In a </a:t>
            </a:r>
            <a:r>
              <a:rPr lang="en-US" sz="1600" b="1" i="1" u="sng" dirty="0"/>
              <a:t>logical description </a:t>
            </a:r>
            <a:r>
              <a:rPr lang="en-US" sz="1600" dirty="0"/>
              <a:t>of a system, the system’s mission is broken down into a hierarchical structure of its major </a:t>
            </a:r>
            <a:r>
              <a:rPr lang="en-US" sz="1600" b="1" i="1" u="sng" dirty="0"/>
              <a:t>functions</a:t>
            </a:r>
            <a:r>
              <a:rPr lang="en-US" sz="1600" dirty="0"/>
              <a:t>.</a:t>
            </a:r>
          </a:p>
          <a:p>
            <a:pPr marL="342900" indent="-342900" algn="just">
              <a:buFont typeface="Arial" panose="020B0604020202020204" pitchFamily="34" charset="0"/>
              <a:buChar char="•"/>
            </a:pPr>
            <a:r>
              <a:rPr lang="en-US" sz="1600" dirty="0"/>
              <a:t>A hierarchical description of a system shows the interconnections between the system elements.</a:t>
            </a:r>
          </a:p>
          <a:p>
            <a:pPr marL="342900" indent="-342900" algn="just">
              <a:buFont typeface="Arial" panose="020B0604020202020204" pitchFamily="34" charset="0"/>
              <a:buChar char="•"/>
            </a:pPr>
            <a:r>
              <a:rPr lang="en-US" sz="1600" dirty="0"/>
              <a:t>The logical description or architecture is therefore often called a </a:t>
            </a:r>
            <a:r>
              <a:rPr lang="en-US" sz="1600" b="1" i="1" u="sng" dirty="0"/>
              <a:t>functional hierarchy</a:t>
            </a:r>
            <a:r>
              <a:rPr lang="en-US" sz="1600" dirty="0"/>
              <a:t>, or a </a:t>
            </a:r>
            <a:r>
              <a:rPr lang="en-US" sz="1600" b="1" i="1" u="sng" dirty="0"/>
              <a:t>functional architecture</a:t>
            </a:r>
            <a:r>
              <a:rPr lang="en-US" sz="1600" dirty="0"/>
              <a:t>.	</a:t>
            </a:r>
            <a:r>
              <a:rPr lang="en-US" sz="2000" dirty="0"/>
              <a:t>				</a:t>
            </a:r>
            <a:endParaRPr lang="en-ZA" sz="2000" dirty="0"/>
          </a:p>
        </p:txBody>
      </p:sp>
      <p:sp>
        <p:nvSpPr>
          <p:cNvPr id="15" name="Rectangle 14">
            <a:extLst>
              <a:ext uri="{FF2B5EF4-FFF2-40B4-BE49-F238E27FC236}">
                <a16:creationId xmlns:a16="http://schemas.microsoft.com/office/drawing/2014/main" id="{C805450D-F442-46DE-891C-F66F04CAA0BD}"/>
              </a:ext>
            </a:extLst>
          </p:cNvPr>
          <p:cNvSpPr/>
          <p:nvPr/>
        </p:nvSpPr>
        <p:spPr>
          <a:xfrm>
            <a:off x="395536" y="6579722"/>
            <a:ext cx="7803354" cy="2536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Source: Faulconbridge, R. I., &amp; Ryan, M. J. (2014). </a:t>
            </a:r>
            <a:r>
              <a:rPr lang="en-US" sz="1400" i="1" dirty="0"/>
              <a:t>Systems engineering practice</a:t>
            </a:r>
            <a:r>
              <a:rPr lang="en-US" sz="1400" dirty="0"/>
              <a:t>. Canberra: Argos Press.</a:t>
            </a:r>
            <a:endParaRPr lang="en-ZA" sz="1400" dirty="0"/>
          </a:p>
        </p:txBody>
      </p:sp>
      <p:pic>
        <p:nvPicPr>
          <p:cNvPr id="9" name="Picture 8" descr="A picture containing text, electronics, keyboard, calculator&#10;&#10;Description automatically generated">
            <a:extLst>
              <a:ext uri="{FF2B5EF4-FFF2-40B4-BE49-F238E27FC236}">
                <a16:creationId xmlns:a16="http://schemas.microsoft.com/office/drawing/2014/main" id="{D5AC9266-EC86-4AF8-AFC2-2F0CAE0DB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673620"/>
            <a:ext cx="4032448" cy="2347668"/>
          </a:xfrm>
          <a:prstGeom prst="rect">
            <a:avLst/>
          </a:prstGeom>
        </p:spPr>
      </p:pic>
      <p:pic>
        <p:nvPicPr>
          <p:cNvPr id="11" name="Picture 10" descr="Diagram&#10;&#10;Description automatically generated">
            <a:extLst>
              <a:ext uri="{FF2B5EF4-FFF2-40B4-BE49-F238E27FC236}">
                <a16:creationId xmlns:a16="http://schemas.microsoft.com/office/drawing/2014/main" id="{D4ADCF7F-9324-4BA3-BAE3-7D38F565B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3627394"/>
            <a:ext cx="4032448" cy="2393894"/>
          </a:xfrm>
          <a:prstGeom prst="rect">
            <a:avLst/>
          </a:prstGeom>
        </p:spPr>
      </p:pic>
      <p:sp>
        <p:nvSpPr>
          <p:cNvPr id="6" name="Rectangle: Rounded Corners 5">
            <a:extLst>
              <a:ext uri="{FF2B5EF4-FFF2-40B4-BE49-F238E27FC236}">
                <a16:creationId xmlns:a16="http://schemas.microsoft.com/office/drawing/2014/main" id="{8A3D0F85-BDC9-14BF-871D-C70B655AFE06}"/>
              </a:ext>
            </a:extLst>
          </p:cNvPr>
          <p:cNvSpPr/>
          <p:nvPr/>
        </p:nvSpPr>
        <p:spPr>
          <a:xfrm>
            <a:off x="2195735" y="269649"/>
            <a:ext cx="4801663" cy="6221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3. Aligning DE Dilemmas to ST</a:t>
            </a:r>
            <a:endParaRPr lang="en-ZA" sz="2000" b="1" i="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7" name="Picture 6" descr="A picture containing text&#10;&#10;Description automatically generated">
            <a:extLst>
              <a:ext uri="{FF2B5EF4-FFF2-40B4-BE49-F238E27FC236}">
                <a16:creationId xmlns:a16="http://schemas.microsoft.com/office/drawing/2014/main" id="{6369B2C5-3AB2-CBDC-F2D2-C52AC9475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06" y="217246"/>
            <a:ext cx="2057400" cy="692953"/>
          </a:xfrm>
          <a:prstGeom prst="rect">
            <a:avLst/>
          </a:prstGeom>
        </p:spPr>
      </p:pic>
    </p:spTree>
    <p:extLst>
      <p:ext uri="{BB962C8B-B14F-4D97-AF65-F5344CB8AC3E}">
        <p14:creationId xmlns:p14="http://schemas.microsoft.com/office/powerpoint/2010/main" val="403300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D7293-0898-410B-9118-1D4960AF4D37}"/>
              </a:ext>
            </a:extLst>
          </p:cNvPr>
          <p:cNvSpPr>
            <a:spLocks noGrp="1"/>
          </p:cNvSpPr>
          <p:nvPr>
            <p:ph type="body" sz="quarter" idx="14"/>
          </p:nvPr>
        </p:nvSpPr>
        <p:spPr/>
        <p:txBody>
          <a:bodyPr/>
          <a:lstStyle/>
          <a:p>
            <a:r>
              <a:rPr lang="en-US" dirty="0"/>
              <a:t> </a:t>
            </a:r>
            <a:endParaRPr lang="en-ZA" dirty="0"/>
          </a:p>
        </p:txBody>
      </p:sp>
      <p:sp>
        <p:nvSpPr>
          <p:cNvPr id="3" name="Slide Number Placeholder 2">
            <a:extLst>
              <a:ext uri="{FF2B5EF4-FFF2-40B4-BE49-F238E27FC236}">
                <a16:creationId xmlns:a16="http://schemas.microsoft.com/office/drawing/2014/main" id="{A0AAF307-2F8C-48CD-A207-BF7FB8698A98}"/>
              </a:ext>
            </a:extLst>
          </p:cNvPr>
          <p:cNvSpPr>
            <a:spLocks noGrp="1"/>
          </p:cNvSpPr>
          <p:nvPr>
            <p:ph type="sldNum" sz="quarter" idx="12"/>
          </p:nvPr>
        </p:nvSpPr>
        <p:spPr/>
        <p:txBody>
          <a:bodyPr/>
          <a:lstStyle/>
          <a:p>
            <a:fld id="{BD8A1FAC-8D13-4888-A957-B03833DB12C8}" type="slidenum">
              <a:rPr lang="en-ZA" smtClean="0"/>
              <a:pPr/>
              <a:t>1</a:t>
            </a:fld>
            <a:endParaRPr lang="en-ZA" dirty="0"/>
          </a:p>
        </p:txBody>
      </p:sp>
      <p:sp>
        <p:nvSpPr>
          <p:cNvPr id="6" name="Rectangle 5">
            <a:extLst>
              <a:ext uri="{FF2B5EF4-FFF2-40B4-BE49-F238E27FC236}">
                <a16:creationId xmlns:a16="http://schemas.microsoft.com/office/drawing/2014/main" id="{3DE97B47-CE24-4B85-8DCB-ECBC3FE717BE}"/>
              </a:ext>
            </a:extLst>
          </p:cNvPr>
          <p:cNvSpPr/>
          <p:nvPr/>
        </p:nvSpPr>
        <p:spPr>
          <a:xfrm>
            <a:off x="179094" y="6493337"/>
            <a:ext cx="8964905" cy="43138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ZA" b="1" i="1" dirty="0"/>
              <a:t>Source: https://diodeweb.files.wordpress.com/2017/07/digital-economy-three-scopes.png</a:t>
            </a:r>
          </a:p>
        </p:txBody>
      </p:sp>
      <p:sp>
        <p:nvSpPr>
          <p:cNvPr id="16" name="Title 3">
            <a:extLst>
              <a:ext uri="{FF2B5EF4-FFF2-40B4-BE49-F238E27FC236}">
                <a16:creationId xmlns:a16="http://schemas.microsoft.com/office/drawing/2014/main" id="{93BB9709-5907-4068-8EAC-1E3AC26B5EEB}"/>
              </a:ext>
            </a:extLst>
          </p:cNvPr>
          <p:cNvSpPr txBox="1">
            <a:spLocks/>
          </p:cNvSpPr>
          <p:nvPr/>
        </p:nvSpPr>
        <p:spPr>
          <a:xfrm>
            <a:off x="2384483" y="996004"/>
            <a:ext cx="4612916" cy="528446"/>
          </a:xfrm>
          <a:prstGeom prst="rect">
            <a:avLst/>
          </a:prstGeom>
        </p:spPr>
        <p:txBody>
          <a:bodyPr anchor="ctr">
            <a:noAutofit/>
          </a:bodyPr>
          <a:lstStyle>
            <a:lvl1pPr algn="l" rtl="0" eaLnBrk="1" fontAlgn="base" hangingPunct="1">
              <a:spcBef>
                <a:spcPct val="0"/>
              </a:spcBef>
              <a:spcAft>
                <a:spcPct val="0"/>
              </a:spcAft>
              <a:defRPr lang="en-ZA" sz="2800" b="1" kern="1200">
                <a:solidFill>
                  <a:srgbClr val="034EA2"/>
                </a:solidFill>
                <a:latin typeface="Times New Roman" panose="02020603050405020304" pitchFamily="18" charset="0"/>
                <a:ea typeface="MS PGothic" pitchFamily="34" charset="-128"/>
                <a:cs typeface="Times New Roman" panose="02020603050405020304" pitchFamily="18"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2200" dirty="0"/>
              <a:t>What is the Digital Economy?</a:t>
            </a:r>
          </a:p>
        </p:txBody>
      </p:sp>
      <p:pic>
        <p:nvPicPr>
          <p:cNvPr id="2050" name="Picture 2" descr="Defining, Conceptualising and Measuring the Digital Economy – Development  Implications of Digital Economies (DIODE) Strategic Research Network">
            <a:extLst>
              <a:ext uri="{FF2B5EF4-FFF2-40B4-BE49-F238E27FC236}">
                <a16:creationId xmlns:a16="http://schemas.microsoft.com/office/drawing/2014/main" id="{D405156D-9265-229F-1AA6-B98106F6F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508018"/>
            <a:ext cx="8811466" cy="38038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3B54239-26AA-5E8E-1BFC-FAE5FD46D6F4}"/>
              </a:ext>
            </a:extLst>
          </p:cNvPr>
          <p:cNvSpPr/>
          <p:nvPr/>
        </p:nvSpPr>
        <p:spPr>
          <a:xfrm>
            <a:off x="53704" y="1574162"/>
            <a:ext cx="9090296" cy="75242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GB" dirty="0"/>
              <a:t>The United Nations defines the Digital Economy as the economic activities that result from billions of everyday online connections among people, organizations, devices, data and processes.</a:t>
            </a:r>
            <a:endParaRPr lang="en-ZA" dirty="0"/>
          </a:p>
        </p:txBody>
      </p:sp>
      <p:pic>
        <p:nvPicPr>
          <p:cNvPr id="7" name="Picture 6" descr="A picture containing text&#10;&#10;Description automatically generated">
            <a:extLst>
              <a:ext uri="{FF2B5EF4-FFF2-40B4-BE49-F238E27FC236}">
                <a16:creationId xmlns:a16="http://schemas.microsoft.com/office/drawing/2014/main" id="{9636CE2A-C54F-A116-8601-9D17F73BB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00" y="-24649"/>
            <a:ext cx="3163948" cy="546128"/>
          </a:xfrm>
          <a:prstGeom prst="rect">
            <a:avLst/>
          </a:prstGeom>
        </p:spPr>
      </p:pic>
      <p:sp>
        <p:nvSpPr>
          <p:cNvPr id="8" name="Rectangle: Rounded Corners 7">
            <a:extLst>
              <a:ext uri="{FF2B5EF4-FFF2-40B4-BE49-F238E27FC236}">
                <a16:creationId xmlns:a16="http://schemas.microsoft.com/office/drawing/2014/main" id="{D9EE26E6-8988-01AB-EC7B-08037066A855}"/>
              </a:ext>
            </a:extLst>
          </p:cNvPr>
          <p:cNvSpPr/>
          <p:nvPr/>
        </p:nvSpPr>
        <p:spPr>
          <a:xfrm>
            <a:off x="1331640" y="546097"/>
            <a:ext cx="5665759" cy="47899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ZA" sz="24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1. “Systemic” Digital Economy Dilemmas</a:t>
            </a:r>
          </a:p>
        </p:txBody>
      </p:sp>
    </p:spTree>
    <p:extLst>
      <p:ext uri="{BB962C8B-B14F-4D97-AF65-F5344CB8AC3E}">
        <p14:creationId xmlns:p14="http://schemas.microsoft.com/office/powerpoint/2010/main" val="371636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D7293-0898-410B-9118-1D4960AF4D37}"/>
              </a:ext>
            </a:extLst>
          </p:cNvPr>
          <p:cNvSpPr>
            <a:spLocks noGrp="1"/>
          </p:cNvSpPr>
          <p:nvPr>
            <p:ph type="body" sz="quarter" idx="14"/>
          </p:nvPr>
        </p:nvSpPr>
        <p:spPr>
          <a:xfrm>
            <a:off x="225030" y="1668467"/>
            <a:ext cx="8693944" cy="1760534"/>
          </a:xfrm>
        </p:spPr>
        <p:txBody>
          <a:bodyPr/>
          <a:lstStyle/>
          <a:p>
            <a:r>
              <a:rPr lang="en-US" dirty="0"/>
              <a:t> </a:t>
            </a:r>
            <a:endParaRPr lang="en-ZA" dirty="0"/>
          </a:p>
        </p:txBody>
      </p:sp>
      <p:sp>
        <p:nvSpPr>
          <p:cNvPr id="3" name="Slide Number Placeholder 2">
            <a:extLst>
              <a:ext uri="{FF2B5EF4-FFF2-40B4-BE49-F238E27FC236}">
                <a16:creationId xmlns:a16="http://schemas.microsoft.com/office/drawing/2014/main" id="{A0AAF307-2F8C-48CD-A207-BF7FB8698A98}"/>
              </a:ext>
            </a:extLst>
          </p:cNvPr>
          <p:cNvSpPr>
            <a:spLocks noGrp="1"/>
          </p:cNvSpPr>
          <p:nvPr>
            <p:ph type="sldNum" sz="quarter" idx="12"/>
          </p:nvPr>
        </p:nvSpPr>
        <p:spPr/>
        <p:txBody>
          <a:bodyPr/>
          <a:lstStyle/>
          <a:p>
            <a:fld id="{BD8A1FAC-8D13-4888-A957-B03833DB12C8}" type="slidenum">
              <a:rPr lang="en-ZA" smtClean="0"/>
              <a:pPr/>
              <a:t>19</a:t>
            </a:fld>
            <a:endParaRPr lang="en-ZA" dirty="0"/>
          </a:p>
        </p:txBody>
      </p:sp>
      <p:sp>
        <p:nvSpPr>
          <p:cNvPr id="16" name="Title 3">
            <a:extLst>
              <a:ext uri="{FF2B5EF4-FFF2-40B4-BE49-F238E27FC236}">
                <a16:creationId xmlns:a16="http://schemas.microsoft.com/office/drawing/2014/main" id="{93BB9709-5907-4068-8EAC-1E3AC26B5EEB}"/>
              </a:ext>
            </a:extLst>
          </p:cNvPr>
          <p:cNvSpPr txBox="1">
            <a:spLocks/>
          </p:cNvSpPr>
          <p:nvPr/>
        </p:nvSpPr>
        <p:spPr>
          <a:xfrm>
            <a:off x="179512" y="891781"/>
            <a:ext cx="8568952" cy="528446"/>
          </a:xfrm>
          <a:prstGeom prst="rect">
            <a:avLst/>
          </a:prstGeom>
        </p:spPr>
        <p:txBody>
          <a:bodyPr anchor="ctr">
            <a:noAutofit/>
          </a:bodyPr>
          <a:lstStyle>
            <a:lvl1pPr algn="l" rtl="0" eaLnBrk="1" fontAlgn="base" hangingPunct="1">
              <a:spcBef>
                <a:spcPct val="0"/>
              </a:spcBef>
              <a:spcAft>
                <a:spcPct val="0"/>
              </a:spcAft>
              <a:defRPr lang="en-ZA" sz="2800" b="1" kern="1200">
                <a:solidFill>
                  <a:srgbClr val="034EA2"/>
                </a:solidFill>
                <a:latin typeface="Times New Roman" panose="02020603050405020304" pitchFamily="18" charset="0"/>
                <a:ea typeface="MS PGothic" pitchFamily="34" charset="-128"/>
                <a:cs typeface="Times New Roman" panose="02020603050405020304" pitchFamily="18"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3000" dirty="0"/>
              <a:t>3.3 Requirements Engineering </a:t>
            </a:r>
          </a:p>
        </p:txBody>
      </p:sp>
      <p:sp>
        <p:nvSpPr>
          <p:cNvPr id="5" name="AutoShape 2" descr="Life cycle cost (acquisition phase) | Download Scientific Diagram">
            <a:extLst>
              <a:ext uri="{FF2B5EF4-FFF2-40B4-BE49-F238E27FC236}">
                <a16:creationId xmlns:a16="http://schemas.microsoft.com/office/drawing/2014/main" id="{AADD43FA-D96E-4A5C-8713-CA20A64DA46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 name="Rectangle 10">
            <a:extLst>
              <a:ext uri="{FF2B5EF4-FFF2-40B4-BE49-F238E27FC236}">
                <a16:creationId xmlns:a16="http://schemas.microsoft.com/office/drawing/2014/main" id="{FDDC4454-1FB6-45A7-B940-B7951A06A1AA}"/>
              </a:ext>
            </a:extLst>
          </p:cNvPr>
          <p:cNvSpPr/>
          <p:nvPr/>
        </p:nvSpPr>
        <p:spPr>
          <a:xfrm>
            <a:off x="719572" y="6408623"/>
            <a:ext cx="7803354" cy="4719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Source: Faulconbridge, R. I., &amp; Ryan, M. J. (2014). </a:t>
            </a:r>
            <a:r>
              <a:rPr lang="en-US" sz="1400" i="1" dirty="0"/>
              <a:t>Systems engineering practice</a:t>
            </a:r>
            <a:r>
              <a:rPr lang="en-US" sz="1400" dirty="0"/>
              <a:t>. Canberra: Argos Press.</a:t>
            </a:r>
            <a:endParaRPr lang="en-ZA" sz="1400" dirty="0"/>
          </a:p>
        </p:txBody>
      </p:sp>
      <p:pic>
        <p:nvPicPr>
          <p:cNvPr id="9" name="Picture 8" descr="A picture containing chart&#10;&#10;Description automatically generated">
            <a:extLst>
              <a:ext uri="{FF2B5EF4-FFF2-40B4-BE49-F238E27FC236}">
                <a16:creationId xmlns:a16="http://schemas.microsoft.com/office/drawing/2014/main" id="{D1ED0C70-8886-41F4-A495-0A8AFBE1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816333"/>
            <a:ext cx="7983374" cy="2605339"/>
          </a:xfrm>
          <a:prstGeom prst="rect">
            <a:avLst/>
          </a:prstGeom>
        </p:spPr>
      </p:pic>
      <p:pic>
        <p:nvPicPr>
          <p:cNvPr id="12" name="Picture 11" descr="A picture containing timeline&#10;&#10;Description automatically generated">
            <a:extLst>
              <a:ext uri="{FF2B5EF4-FFF2-40B4-BE49-F238E27FC236}">
                <a16:creationId xmlns:a16="http://schemas.microsoft.com/office/drawing/2014/main" id="{7F03AD46-34C2-4B29-9219-D2F348CDD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74" y="1402359"/>
            <a:ext cx="7901852" cy="241574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6F95DA3-EDB4-16AD-49F9-76B563F31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06" y="217246"/>
            <a:ext cx="2057400" cy="692953"/>
          </a:xfrm>
          <a:prstGeom prst="rect">
            <a:avLst/>
          </a:prstGeom>
        </p:spPr>
      </p:pic>
      <p:sp>
        <p:nvSpPr>
          <p:cNvPr id="10" name="Rectangle: Rounded Corners 9">
            <a:extLst>
              <a:ext uri="{FF2B5EF4-FFF2-40B4-BE49-F238E27FC236}">
                <a16:creationId xmlns:a16="http://schemas.microsoft.com/office/drawing/2014/main" id="{F2C637BD-8EE8-4D94-DEB8-B2AAE955C291}"/>
              </a:ext>
            </a:extLst>
          </p:cNvPr>
          <p:cNvSpPr/>
          <p:nvPr/>
        </p:nvSpPr>
        <p:spPr>
          <a:xfrm>
            <a:off x="2195735" y="269649"/>
            <a:ext cx="4801663" cy="6221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3. Aligning DE Dilemmas to ST</a:t>
            </a:r>
            <a:endParaRPr lang="en-ZA" sz="2000" b="1" i="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142111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12A263-B5DA-DED4-31EF-50CCB8B0F4A0}"/>
              </a:ext>
            </a:extLst>
          </p:cNvPr>
          <p:cNvSpPr>
            <a:spLocks noGrp="1"/>
          </p:cNvSpPr>
          <p:nvPr>
            <p:ph type="sldNum" sz="quarter" idx="12"/>
          </p:nvPr>
        </p:nvSpPr>
        <p:spPr/>
        <p:txBody>
          <a:bodyPr/>
          <a:lstStyle/>
          <a:p>
            <a:fld id="{BD8A1FAC-8D13-4888-A957-B03833DB12C8}" type="slidenum">
              <a:rPr lang="en-ZA" smtClean="0"/>
              <a:pPr/>
              <a:t>20</a:t>
            </a:fld>
            <a:endParaRPr lang="en-ZA" dirty="0"/>
          </a:p>
        </p:txBody>
      </p:sp>
      <p:pic>
        <p:nvPicPr>
          <p:cNvPr id="7" name="Picture 6" descr="Text&#10;&#10;Description automatically generated with medium confidence">
            <a:extLst>
              <a:ext uri="{FF2B5EF4-FFF2-40B4-BE49-F238E27FC236}">
                <a16:creationId xmlns:a16="http://schemas.microsoft.com/office/drawing/2014/main" id="{95BCA491-26DA-0595-73F2-193CDCDD4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6632"/>
            <a:ext cx="4608512" cy="764704"/>
          </a:xfrm>
          <a:prstGeom prst="rect">
            <a:avLst/>
          </a:prstGeom>
        </p:spPr>
      </p:pic>
      <p:sp>
        <p:nvSpPr>
          <p:cNvPr id="9" name="Rectangle: Rounded Corners 8">
            <a:extLst>
              <a:ext uri="{FF2B5EF4-FFF2-40B4-BE49-F238E27FC236}">
                <a16:creationId xmlns:a16="http://schemas.microsoft.com/office/drawing/2014/main" id="{82654D4A-79FB-F2F0-7068-368674ED4291}"/>
              </a:ext>
            </a:extLst>
          </p:cNvPr>
          <p:cNvSpPr/>
          <p:nvPr/>
        </p:nvSpPr>
        <p:spPr>
          <a:xfrm>
            <a:off x="107504" y="1041475"/>
            <a:ext cx="8928992" cy="8944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Understanding Digital Economy Dilemmas</a:t>
            </a:r>
          </a:p>
        </p:txBody>
      </p:sp>
      <p:pic>
        <p:nvPicPr>
          <p:cNvPr id="11" name="Graphic 10" descr="Clipboard with solid fill">
            <a:extLst>
              <a:ext uri="{FF2B5EF4-FFF2-40B4-BE49-F238E27FC236}">
                <a16:creationId xmlns:a16="http://schemas.microsoft.com/office/drawing/2014/main" id="{14F83C69-BF91-3B83-CED2-74776DFE55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01496" y="2465512"/>
            <a:ext cx="1115616" cy="3607008"/>
          </a:xfrm>
          <a:prstGeom prst="rect">
            <a:avLst/>
          </a:prstGeom>
        </p:spPr>
      </p:pic>
      <p:sp>
        <p:nvSpPr>
          <p:cNvPr id="15" name="Rectangle: Rounded Corners 14">
            <a:extLst>
              <a:ext uri="{FF2B5EF4-FFF2-40B4-BE49-F238E27FC236}">
                <a16:creationId xmlns:a16="http://schemas.microsoft.com/office/drawing/2014/main" id="{30FB770B-A9CA-A37A-E0BA-B8E275779538}"/>
              </a:ext>
            </a:extLst>
          </p:cNvPr>
          <p:cNvSpPr/>
          <p:nvPr/>
        </p:nvSpPr>
        <p:spPr>
          <a:xfrm>
            <a:off x="107504" y="2958679"/>
            <a:ext cx="8352928" cy="2958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Thank you</a:t>
            </a:r>
          </a:p>
        </p:txBody>
      </p:sp>
    </p:spTree>
    <p:extLst>
      <p:ext uri="{BB962C8B-B14F-4D97-AF65-F5344CB8AC3E}">
        <p14:creationId xmlns:p14="http://schemas.microsoft.com/office/powerpoint/2010/main" val="75359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D7293-0898-410B-9118-1D4960AF4D37}"/>
              </a:ext>
            </a:extLst>
          </p:cNvPr>
          <p:cNvSpPr>
            <a:spLocks noGrp="1"/>
          </p:cNvSpPr>
          <p:nvPr>
            <p:ph type="body" sz="quarter" idx="14"/>
          </p:nvPr>
        </p:nvSpPr>
        <p:spPr/>
        <p:txBody>
          <a:bodyPr/>
          <a:lstStyle/>
          <a:p>
            <a:r>
              <a:rPr lang="en-US" dirty="0"/>
              <a:t> </a:t>
            </a:r>
            <a:endParaRPr lang="en-ZA" dirty="0"/>
          </a:p>
        </p:txBody>
      </p:sp>
      <p:sp>
        <p:nvSpPr>
          <p:cNvPr id="3" name="Slide Number Placeholder 2">
            <a:extLst>
              <a:ext uri="{FF2B5EF4-FFF2-40B4-BE49-F238E27FC236}">
                <a16:creationId xmlns:a16="http://schemas.microsoft.com/office/drawing/2014/main" id="{A0AAF307-2F8C-48CD-A207-BF7FB8698A98}"/>
              </a:ext>
            </a:extLst>
          </p:cNvPr>
          <p:cNvSpPr>
            <a:spLocks noGrp="1"/>
          </p:cNvSpPr>
          <p:nvPr>
            <p:ph type="sldNum" sz="quarter" idx="12"/>
          </p:nvPr>
        </p:nvSpPr>
        <p:spPr/>
        <p:txBody>
          <a:bodyPr/>
          <a:lstStyle/>
          <a:p>
            <a:fld id="{BD8A1FAC-8D13-4888-A957-B03833DB12C8}" type="slidenum">
              <a:rPr lang="en-ZA" smtClean="0"/>
              <a:pPr/>
              <a:t>2</a:t>
            </a:fld>
            <a:endParaRPr lang="en-ZA" dirty="0"/>
          </a:p>
        </p:txBody>
      </p:sp>
      <p:sp>
        <p:nvSpPr>
          <p:cNvPr id="6" name="Rectangle 5">
            <a:extLst>
              <a:ext uri="{FF2B5EF4-FFF2-40B4-BE49-F238E27FC236}">
                <a16:creationId xmlns:a16="http://schemas.microsoft.com/office/drawing/2014/main" id="{3DE97B47-CE24-4B85-8DCB-ECBC3FE717BE}"/>
              </a:ext>
            </a:extLst>
          </p:cNvPr>
          <p:cNvSpPr/>
          <p:nvPr/>
        </p:nvSpPr>
        <p:spPr>
          <a:xfrm>
            <a:off x="1233142" y="2864282"/>
            <a:ext cx="6939258" cy="43624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ZA" b="1" i="1" dirty="0"/>
              <a:t>Why the Share Economy is Really the “Share-the-Scraps” Economy</a:t>
            </a:r>
          </a:p>
        </p:txBody>
      </p:sp>
      <p:sp>
        <p:nvSpPr>
          <p:cNvPr id="16" name="Title 3">
            <a:extLst>
              <a:ext uri="{FF2B5EF4-FFF2-40B4-BE49-F238E27FC236}">
                <a16:creationId xmlns:a16="http://schemas.microsoft.com/office/drawing/2014/main" id="{93BB9709-5907-4068-8EAC-1E3AC26B5EEB}"/>
              </a:ext>
            </a:extLst>
          </p:cNvPr>
          <p:cNvSpPr txBox="1">
            <a:spLocks/>
          </p:cNvSpPr>
          <p:nvPr/>
        </p:nvSpPr>
        <p:spPr>
          <a:xfrm>
            <a:off x="277526" y="991041"/>
            <a:ext cx="7920880" cy="436248"/>
          </a:xfrm>
          <a:prstGeom prst="rect">
            <a:avLst/>
          </a:prstGeom>
        </p:spPr>
        <p:txBody>
          <a:bodyPr anchor="ctr">
            <a:noAutofit/>
          </a:bodyPr>
          <a:lstStyle>
            <a:lvl1pPr algn="l" rtl="0" eaLnBrk="1" fontAlgn="base" hangingPunct="1">
              <a:spcBef>
                <a:spcPct val="0"/>
              </a:spcBef>
              <a:spcAft>
                <a:spcPct val="0"/>
              </a:spcAft>
              <a:defRPr lang="en-ZA" sz="2800" b="1" kern="1200">
                <a:solidFill>
                  <a:srgbClr val="034EA2"/>
                </a:solidFill>
                <a:latin typeface="Times New Roman" panose="02020603050405020304" pitchFamily="18" charset="0"/>
                <a:ea typeface="MS PGothic" pitchFamily="34" charset="-128"/>
                <a:cs typeface="Times New Roman" panose="02020603050405020304" pitchFamily="18"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2000" dirty="0"/>
              <a:t>1.1 Interconnectivity and the Share Economy</a:t>
            </a:r>
          </a:p>
        </p:txBody>
      </p:sp>
      <p:pic>
        <p:nvPicPr>
          <p:cNvPr id="15" name="Picture 14" descr="Icon&#10;&#10;Description automatically generated">
            <a:extLst>
              <a:ext uri="{FF2B5EF4-FFF2-40B4-BE49-F238E27FC236}">
                <a16:creationId xmlns:a16="http://schemas.microsoft.com/office/drawing/2014/main" id="{7CF5E41E-0412-8424-3CC1-E986674E7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47" y="1475296"/>
            <a:ext cx="1008112" cy="1351856"/>
          </a:xfrm>
          <a:prstGeom prst="rect">
            <a:avLst/>
          </a:prstGeom>
        </p:spPr>
      </p:pic>
      <p:sp>
        <p:nvSpPr>
          <p:cNvPr id="19" name="Rectangle 18">
            <a:extLst>
              <a:ext uri="{FF2B5EF4-FFF2-40B4-BE49-F238E27FC236}">
                <a16:creationId xmlns:a16="http://schemas.microsoft.com/office/drawing/2014/main" id="{284A1B48-7361-5A7D-08CE-6A7DFA349FFF}"/>
              </a:ext>
            </a:extLst>
          </p:cNvPr>
          <p:cNvSpPr/>
          <p:nvPr/>
        </p:nvSpPr>
        <p:spPr>
          <a:xfrm>
            <a:off x="1233142" y="1718670"/>
            <a:ext cx="2687322" cy="8651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US" sz="1200" b="1" dirty="0"/>
              <a:t>Today’s internet will be supplemented</a:t>
            </a:r>
          </a:p>
          <a:p>
            <a:pPr algn="just"/>
            <a:r>
              <a:rPr lang="en-US" sz="1200" b="1" dirty="0"/>
              <a:t>by a space-based internet with global</a:t>
            </a:r>
          </a:p>
          <a:p>
            <a:pPr algn="just"/>
            <a:r>
              <a:rPr lang="en-US" sz="1200" b="1" dirty="0"/>
              <a:t>scope.</a:t>
            </a:r>
            <a:endParaRPr lang="en-ZA" sz="1200" b="1" dirty="0"/>
          </a:p>
        </p:txBody>
      </p:sp>
      <p:pic>
        <p:nvPicPr>
          <p:cNvPr id="20" name="Picture 19" descr="A picture containing white goods&#10;&#10;Description automatically generated">
            <a:extLst>
              <a:ext uri="{FF2B5EF4-FFF2-40B4-BE49-F238E27FC236}">
                <a16:creationId xmlns:a16="http://schemas.microsoft.com/office/drawing/2014/main" id="{C36D9927-D77C-E589-27D7-CF8106BD9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7397" y="1420227"/>
            <a:ext cx="1484724" cy="1351856"/>
          </a:xfrm>
          <a:prstGeom prst="rect">
            <a:avLst/>
          </a:prstGeom>
        </p:spPr>
      </p:pic>
      <p:sp>
        <p:nvSpPr>
          <p:cNvPr id="21" name="Rectangle 20">
            <a:extLst>
              <a:ext uri="{FF2B5EF4-FFF2-40B4-BE49-F238E27FC236}">
                <a16:creationId xmlns:a16="http://schemas.microsoft.com/office/drawing/2014/main" id="{22E8E7C7-A9D7-DE57-916A-8D541FA41AAF}"/>
              </a:ext>
            </a:extLst>
          </p:cNvPr>
          <p:cNvSpPr/>
          <p:nvPr/>
        </p:nvSpPr>
        <p:spPr>
          <a:xfrm>
            <a:off x="5876172" y="1619785"/>
            <a:ext cx="2872292" cy="9639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US" sz="1200" b="1" dirty="0"/>
              <a:t>Communications via shared global</a:t>
            </a:r>
          </a:p>
          <a:p>
            <a:pPr algn="just"/>
            <a:r>
              <a:rPr lang="en-US" sz="1200" b="1" dirty="0"/>
              <a:t>media contributes to leveling social aspirations and decreasing</a:t>
            </a:r>
          </a:p>
          <a:p>
            <a:pPr algn="just"/>
            <a:r>
              <a:rPr lang="en-US" sz="1200" b="1" dirty="0"/>
              <a:t>knowledge disparities.</a:t>
            </a:r>
            <a:endParaRPr lang="en-ZA" sz="1200" b="1" dirty="0"/>
          </a:p>
        </p:txBody>
      </p:sp>
      <p:pic>
        <p:nvPicPr>
          <p:cNvPr id="1026" name="Picture 2" descr="Why the Share Economy Is Really the 'Share-the-Scraps' Economy">
            <a:extLst>
              <a:ext uri="{FF2B5EF4-FFF2-40B4-BE49-F238E27FC236}">
                <a16:creationId xmlns:a16="http://schemas.microsoft.com/office/drawing/2014/main" id="{2592E883-7FD0-5989-4836-533BD36D2D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142" y="3374998"/>
            <a:ext cx="6939258" cy="27903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BCE2A5A-A7A8-718B-0915-E316A80DFFE7}"/>
              </a:ext>
            </a:extLst>
          </p:cNvPr>
          <p:cNvSpPr/>
          <p:nvPr/>
        </p:nvSpPr>
        <p:spPr>
          <a:xfrm>
            <a:off x="179512" y="6311904"/>
            <a:ext cx="8856984" cy="290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sz="1600" dirty="0"/>
          </a:p>
          <a:p>
            <a:pPr algn="ctr"/>
            <a:r>
              <a:rPr lang="en-ZA" sz="1600" dirty="0"/>
              <a:t>Source: https://www.linkedin.com/pulse/why-share-economy-really-share-the-scraps-robert-reich</a:t>
            </a:r>
          </a:p>
          <a:p>
            <a:pPr algn="ctr"/>
            <a:endParaRPr lang="en-ZA" dirty="0"/>
          </a:p>
        </p:txBody>
      </p:sp>
      <p:sp>
        <p:nvSpPr>
          <p:cNvPr id="9" name="Rectangle: Rounded Corners 8">
            <a:extLst>
              <a:ext uri="{FF2B5EF4-FFF2-40B4-BE49-F238E27FC236}">
                <a16:creationId xmlns:a16="http://schemas.microsoft.com/office/drawing/2014/main" id="{0845D6C6-6375-92DC-D271-18EF5A04E516}"/>
              </a:ext>
            </a:extLst>
          </p:cNvPr>
          <p:cNvSpPr/>
          <p:nvPr/>
        </p:nvSpPr>
        <p:spPr>
          <a:xfrm>
            <a:off x="1475656" y="387689"/>
            <a:ext cx="5524620" cy="47899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ZA" sz="24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1. “Systemic” Digital Economy Dilemmas</a:t>
            </a:r>
          </a:p>
        </p:txBody>
      </p:sp>
      <p:pic>
        <p:nvPicPr>
          <p:cNvPr id="10" name="Picture 9" descr="A picture containing text&#10;&#10;Description automatically generated">
            <a:extLst>
              <a:ext uri="{FF2B5EF4-FFF2-40B4-BE49-F238E27FC236}">
                <a16:creationId xmlns:a16="http://schemas.microsoft.com/office/drawing/2014/main" id="{B84FB6BA-5C01-1E68-463C-EA80E95743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91" y="345652"/>
            <a:ext cx="1363748" cy="546128"/>
          </a:xfrm>
          <a:prstGeom prst="rect">
            <a:avLst/>
          </a:prstGeom>
        </p:spPr>
      </p:pic>
    </p:spTree>
    <p:extLst>
      <p:ext uri="{BB962C8B-B14F-4D97-AF65-F5344CB8AC3E}">
        <p14:creationId xmlns:p14="http://schemas.microsoft.com/office/powerpoint/2010/main" val="14565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D7293-0898-410B-9118-1D4960AF4D37}"/>
              </a:ext>
            </a:extLst>
          </p:cNvPr>
          <p:cNvSpPr>
            <a:spLocks noGrp="1"/>
          </p:cNvSpPr>
          <p:nvPr>
            <p:ph type="body" sz="quarter" idx="14"/>
          </p:nvPr>
        </p:nvSpPr>
        <p:spPr/>
        <p:txBody>
          <a:bodyPr/>
          <a:lstStyle/>
          <a:p>
            <a:r>
              <a:rPr lang="en-US" dirty="0"/>
              <a:t> </a:t>
            </a:r>
            <a:endParaRPr lang="en-ZA" dirty="0"/>
          </a:p>
        </p:txBody>
      </p:sp>
      <p:sp>
        <p:nvSpPr>
          <p:cNvPr id="3" name="Slide Number Placeholder 2">
            <a:extLst>
              <a:ext uri="{FF2B5EF4-FFF2-40B4-BE49-F238E27FC236}">
                <a16:creationId xmlns:a16="http://schemas.microsoft.com/office/drawing/2014/main" id="{A0AAF307-2F8C-48CD-A207-BF7FB8698A98}"/>
              </a:ext>
            </a:extLst>
          </p:cNvPr>
          <p:cNvSpPr>
            <a:spLocks noGrp="1"/>
          </p:cNvSpPr>
          <p:nvPr>
            <p:ph type="sldNum" sz="quarter" idx="12"/>
          </p:nvPr>
        </p:nvSpPr>
        <p:spPr/>
        <p:txBody>
          <a:bodyPr/>
          <a:lstStyle/>
          <a:p>
            <a:fld id="{BD8A1FAC-8D13-4888-A957-B03833DB12C8}" type="slidenum">
              <a:rPr lang="en-ZA" smtClean="0"/>
              <a:pPr/>
              <a:t>3</a:t>
            </a:fld>
            <a:endParaRPr lang="en-ZA" dirty="0"/>
          </a:p>
        </p:txBody>
      </p:sp>
      <p:sp>
        <p:nvSpPr>
          <p:cNvPr id="6" name="Rectangle 5">
            <a:extLst>
              <a:ext uri="{FF2B5EF4-FFF2-40B4-BE49-F238E27FC236}">
                <a16:creationId xmlns:a16="http://schemas.microsoft.com/office/drawing/2014/main" id="{3DE97B47-CE24-4B85-8DCB-ECBC3FE717BE}"/>
              </a:ext>
            </a:extLst>
          </p:cNvPr>
          <p:cNvSpPr/>
          <p:nvPr/>
        </p:nvSpPr>
        <p:spPr>
          <a:xfrm>
            <a:off x="1449166" y="3097284"/>
            <a:ext cx="5931146" cy="37601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ZA" b="1" i="1" dirty="0"/>
              <a:t>“Creative Destruction” and the Curse of Social Exclusion</a:t>
            </a:r>
          </a:p>
        </p:txBody>
      </p:sp>
      <p:sp>
        <p:nvSpPr>
          <p:cNvPr id="16" name="Title 3">
            <a:extLst>
              <a:ext uri="{FF2B5EF4-FFF2-40B4-BE49-F238E27FC236}">
                <a16:creationId xmlns:a16="http://schemas.microsoft.com/office/drawing/2014/main" id="{93BB9709-5907-4068-8EAC-1E3AC26B5EEB}"/>
              </a:ext>
            </a:extLst>
          </p:cNvPr>
          <p:cNvSpPr txBox="1">
            <a:spLocks/>
          </p:cNvSpPr>
          <p:nvPr/>
        </p:nvSpPr>
        <p:spPr>
          <a:xfrm>
            <a:off x="179512" y="891781"/>
            <a:ext cx="8568952" cy="528446"/>
          </a:xfrm>
          <a:prstGeom prst="rect">
            <a:avLst/>
          </a:prstGeom>
        </p:spPr>
        <p:txBody>
          <a:bodyPr anchor="ctr">
            <a:noAutofit/>
          </a:bodyPr>
          <a:lstStyle>
            <a:lvl1pPr algn="l" rtl="0" eaLnBrk="1" fontAlgn="base" hangingPunct="1">
              <a:spcBef>
                <a:spcPct val="0"/>
              </a:spcBef>
              <a:spcAft>
                <a:spcPct val="0"/>
              </a:spcAft>
              <a:defRPr lang="en-ZA" sz="2800" b="1" kern="1200">
                <a:solidFill>
                  <a:srgbClr val="034EA2"/>
                </a:solidFill>
                <a:latin typeface="Times New Roman" panose="02020603050405020304" pitchFamily="18" charset="0"/>
                <a:ea typeface="MS PGothic" pitchFamily="34" charset="-128"/>
                <a:cs typeface="Times New Roman" panose="02020603050405020304" pitchFamily="18"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2000" dirty="0"/>
              <a:t>1.2 Digital Transformation &amp; Social Exclusion</a:t>
            </a:r>
          </a:p>
        </p:txBody>
      </p:sp>
      <p:sp>
        <p:nvSpPr>
          <p:cNvPr id="17" name="Rectangle 16">
            <a:extLst>
              <a:ext uri="{FF2B5EF4-FFF2-40B4-BE49-F238E27FC236}">
                <a16:creationId xmlns:a16="http://schemas.microsoft.com/office/drawing/2014/main" id="{AB0B99E9-28B3-4167-85A0-EB6E76BFC4E3}"/>
              </a:ext>
            </a:extLst>
          </p:cNvPr>
          <p:cNvSpPr/>
          <p:nvPr/>
        </p:nvSpPr>
        <p:spPr>
          <a:xfrm>
            <a:off x="6257366" y="1750046"/>
            <a:ext cx="2821557" cy="7172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US" sz="1200" b="1" dirty="0"/>
              <a:t>Increased reliance on digital representations will require</a:t>
            </a:r>
          </a:p>
          <a:p>
            <a:pPr algn="just"/>
            <a:r>
              <a:rPr lang="en-US" sz="1200" b="1" dirty="0"/>
              <a:t>cyber-security diligence in order to protect data and intellectual property.</a:t>
            </a:r>
            <a:endParaRPr lang="en-ZA" sz="1200" b="1" dirty="0"/>
          </a:p>
        </p:txBody>
      </p:sp>
      <p:pic>
        <p:nvPicPr>
          <p:cNvPr id="8" name="Picture 7" descr="A picture containing mirror, appliance, light, reflection&#10;&#10;Description automatically generated">
            <a:extLst>
              <a:ext uri="{FF2B5EF4-FFF2-40B4-BE49-F238E27FC236}">
                <a16:creationId xmlns:a16="http://schemas.microsoft.com/office/drawing/2014/main" id="{5AE36E1B-F52E-48FC-BFDB-3DEB68D05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909" y="1363837"/>
            <a:ext cx="1499564" cy="1534989"/>
          </a:xfrm>
          <a:prstGeom prst="rect">
            <a:avLst/>
          </a:prstGeom>
        </p:spPr>
      </p:pic>
      <p:sp>
        <p:nvSpPr>
          <p:cNvPr id="15" name="Rectangle 14">
            <a:extLst>
              <a:ext uri="{FF2B5EF4-FFF2-40B4-BE49-F238E27FC236}">
                <a16:creationId xmlns:a16="http://schemas.microsoft.com/office/drawing/2014/main" id="{1A26F47A-7352-4DEB-BCE1-3531B51D5723}"/>
              </a:ext>
            </a:extLst>
          </p:cNvPr>
          <p:cNvSpPr/>
          <p:nvPr/>
        </p:nvSpPr>
        <p:spPr>
          <a:xfrm>
            <a:off x="2150219" y="1540632"/>
            <a:ext cx="2449796" cy="126678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US" sz="1200" b="1" dirty="0"/>
              <a:t>Digital representations of systems will enable the exploration of design and margins (physical as well as performance and safety) using virtual reality and/or augmented reality, including highly immersive environments.</a:t>
            </a:r>
            <a:endParaRPr lang="en-ZA" sz="1200" b="1" dirty="0"/>
          </a:p>
        </p:txBody>
      </p:sp>
      <p:pic>
        <p:nvPicPr>
          <p:cNvPr id="19" name="Picture 18" descr="A picture containing text, white goods, washer&#10;&#10;Description automatically generated">
            <a:extLst>
              <a:ext uri="{FF2B5EF4-FFF2-40B4-BE49-F238E27FC236}">
                <a16:creationId xmlns:a16="http://schemas.microsoft.com/office/drawing/2014/main" id="{5E739A38-E49B-42FC-AF1B-380C86082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5" y="1553749"/>
            <a:ext cx="1440159" cy="1266790"/>
          </a:xfrm>
          <a:prstGeom prst="rect">
            <a:avLst/>
          </a:prstGeom>
        </p:spPr>
      </p:pic>
      <p:pic>
        <p:nvPicPr>
          <p:cNvPr id="11" name="Picture 10" descr="Chart&#10;&#10;Description automatically generated">
            <a:extLst>
              <a:ext uri="{FF2B5EF4-FFF2-40B4-BE49-F238E27FC236}">
                <a16:creationId xmlns:a16="http://schemas.microsoft.com/office/drawing/2014/main" id="{0AAFBAA2-ECE9-8245-4E80-9BDB017F6E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3666470"/>
            <a:ext cx="7560840" cy="2645434"/>
          </a:xfrm>
          <a:prstGeom prst="rect">
            <a:avLst/>
          </a:prstGeom>
        </p:spPr>
      </p:pic>
      <p:sp>
        <p:nvSpPr>
          <p:cNvPr id="5" name="Rectangle 4">
            <a:extLst>
              <a:ext uri="{FF2B5EF4-FFF2-40B4-BE49-F238E27FC236}">
                <a16:creationId xmlns:a16="http://schemas.microsoft.com/office/drawing/2014/main" id="{FEC5B922-D2A0-1EEB-E173-808AED0DB35F}"/>
              </a:ext>
            </a:extLst>
          </p:cNvPr>
          <p:cNvSpPr/>
          <p:nvPr/>
        </p:nvSpPr>
        <p:spPr>
          <a:xfrm>
            <a:off x="13804" y="6344452"/>
            <a:ext cx="9116392" cy="4313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n-US" sz="1400" dirty="0"/>
              <a:t>Bodrožić, Z., &amp; S. Adler, P. (2022). Alternative futures for the digital transformation: A macro-level Schumpeterian perspective. </a:t>
            </a:r>
            <a:r>
              <a:rPr lang="en-US" sz="1400" i="1" dirty="0"/>
              <a:t>Organization Science</a:t>
            </a:r>
            <a:r>
              <a:rPr lang="en-US" sz="1400" dirty="0"/>
              <a:t>, 33(1), 105–125.</a:t>
            </a:r>
            <a:endParaRPr lang="en-ZA" sz="1400" dirty="0"/>
          </a:p>
        </p:txBody>
      </p:sp>
      <p:sp>
        <p:nvSpPr>
          <p:cNvPr id="10" name="Rectangle: Rounded Corners 9">
            <a:extLst>
              <a:ext uri="{FF2B5EF4-FFF2-40B4-BE49-F238E27FC236}">
                <a16:creationId xmlns:a16="http://schemas.microsoft.com/office/drawing/2014/main" id="{07363DD9-04A9-DF03-8B71-F48EBD6BD555}"/>
              </a:ext>
            </a:extLst>
          </p:cNvPr>
          <p:cNvSpPr/>
          <p:nvPr/>
        </p:nvSpPr>
        <p:spPr>
          <a:xfrm>
            <a:off x="1475656" y="387689"/>
            <a:ext cx="5524620" cy="47899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ZA" sz="24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1. “Systemic” Digital Economy Dilemmas</a:t>
            </a:r>
          </a:p>
        </p:txBody>
      </p:sp>
      <p:pic>
        <p:nvPicPr>
          <p:cNvPr id="12" name="Picture 11" descr="A picture containing text&#10;&#10;Description automatically generated">
            <a:extLst>
              <a:ext uri="{FF2B5EF4-FFF2-40B4-BE49-F238E27FC236}">
                <a16:creationId xmlns:a16="http://schemas.microsoft.com/office/drawing/2014/main" id="{F47859EE-3637-F83A-FE66-B8F3D66043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91" y="345652"/>
            <a:ext cx="1363748" cy="546128"/>
          </a:xfrm>
          <a:prstGeom prst="rect">
            <a:avLst/>
          </a:prstGeom>
        </p:spPr>
      </p:pic>
    </p:spTree>
    <p:extLst>
      <p:ext uri="{BB962C8B-B14F-4D97-AF65-F5344CB8AC3E}">
        <p14:creationId xmlns:p14="http://schemas.microsoft.com/office/powerpoint/2010/main" val="221388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D7293-0898-410B-9118-1D4960AF4D37}"/>
              </a:ext>
            </a:extLst>
          </p:cNvPr>
          <p:cNvSpPr>
            <a:spLocks noGrp="1"/>
          </p:cNvSpPr>
          <p:nvPr>
            <p:ph type="body" sz="quarter" idx="14"/>
          </p:nvPr>
        </p:nvSpPr>
        <p:spPr/>
        <p:txBody>
          <a:bodyPr/>
          <a:lstStyle/>
          <a:p>
            <a:r>
              <a:rPr lang="en-US" dirty="0"/>
              <a:t> </a:t>
            </a:r>
            <a:endParaRPr lang="en-ZA" dirty="0"/>
          </a:p>
        </p:txBody>
      </p:sp>
      <p:sp>
        <p:nvSpPr>
          <p:cNvPr id="3" name="Slide Number Placeholder 2">
            <a:extLst>
              <a:ext uri="{FF2B5EF4-FFF2-40B4-BE49-F238E27FC236}">
                <a16:creationId xmlns:a16="http://schemas.microsoft.com/office/drawing/2014/main" id="{A0AAF307-2F8C-48CD-A207-BF7FB8698A98}"/>
              </a:ext>
            </a:extLst>
          </p:cNvPr>
          <p:cNvSpPr>
            <a:spLocks noGrp="1"/>
          </p:cNvSpPr>
          <p:nvPr>
            <p:ph type="sldNum" sz="quarter" idx="12"/>
          </p:nvPr>
        </p:nvSpPr>
        <p:spPr/>
        <p:txBody>
          <a:bodyPr/>
          <a:lstStyle/>
          <a:p>
            <a:fld id="{BD8A1FAC-8D13-4888-A957-B03833DB12C8}" type="slidenum">
              <a:rPr lang="en-ZA" smtClean="0"/>
              <a:pPr/>
              <a:t>4</a:t>
            </a:fld>
            <a:endParaRPr lang="en-ZA" dirty="0"/>
          </a:p>
        </p:txBody>
      </p:sp>
      <p:sp>
        <p:nvSpPr>
          <p:cNvPr id="16" name="Title 3">
            <a:extLst>
              <a:ext uri="{FF2B5EF4-FFF2-40B4-BE49-F238E27FC236}">
                <a16:creationId xmlns:a16="http://schemas.microsoft.com/office/drawing/2014/main" id="{93BB9709-5907-4068-8EAC-1E3AC26B5EEB}"/>
              </a:ext>
            </a:extLst>
          </p:cNvPr>
          <p:cNvSpPr txBox="1">
            <a:spLocks/>
          </p:cNvSpPr>
          <p:nvPr/>
        </p:nvSpPr>
        <p:spPr>
          <a:xfrm>
            <a:off x="179512" y="891781"/>
            <a:ext cx="8568952" cy="528446"/>
          </a:xfrm>
          <a:prstGeom prst="rect">
            <a:avLst/>
          </a:prstGeom>
        </p:spPr>
        <p:txBody>
          <a:bodyPr anchor="ctr">
            <a:noAutofit/>
          </a:bodyPr>
          <a:lstStyle>
            <a:lvl1pPr algn="l" rtl="0" eaLnBrk="1" fontAlgn="base" hangingPunct="1">
              <a:spcBef>
                <a:spcPct val="0"/>
              </a:spcBef>
              <a:spcAft>
                <a:spcPct val="0"/>
              </a:spcAft>
              <a:defRPr lang="en-ZA" sz="2800" b="1" kern="1200">
                <a:solidFill>
                  <a:srgbClr val="034EA2"/>
                </a:solidFill>
                <a:latin typeface="Times New Roman" panose="02020603050405020304" pitchFamily="18" charset="0"/>
                <a:ea typeface="MS PGothic" pitchFamily="34" charset="-128"/>
                <a:cs typeface="Times New Roman" panose="02020603050405020304" pitchFamily="18"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2000" dirty="0"/>
              <a:t>1.3 Proliferation of Smart Systems</a:t>
            </a:r>
          </a:p>
        </p:txBody>
      </p:sp>
      <p:pic>
        <p:nvPicPr>
          <p:cNvPr id="10" name="Picture 9" descr="Diagram, engineering drawing&#10;&#10;Description automatically generated">
            <a:extLst>
              <a:ext uri="{FF2B5EF4-FFF2-40B4-BE49-F238E27FC236}">
                <a16:creationId xmlns:a16="http://schemas.microsoft.com/office/drawing/2014/main" id="{EAD859CB-78B0-4A38-90DA-775E16497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378270"/>
            <a:ext cx="8208912" cy="2554786"/>
          </a:xfrm>
          <a:prstGeom prst="rect">
            <a:avLst/>
          </a:prstGeom>
        </p:spPr>
      </p:pic>
      <p:sp>
        <p:nvSpPr>
          <p:cNvPr id="7" name="Rectangle 6">
            <a:extLst>
              <a:ext uri="{FF2B5EF4-FFF2-40B4-BE49-F238E27FC236}">
                <a16:creationId xmlns:a16="http://schemas.microsoft.com/office/drawing/2014/main" id="{5902A35D-6CA5-3F35-D5D5-60D50A6E2C5F}"/>
              </a:ext>
            </a:extLst>
          </p:cNvPr>
          <p:cNvSpPr/>
          <p:nvPr/>
        </p:nvSpPr>
        <p:spPr>
          <a:xfrm>
            <a:off x="1084115" y="3990184"/>
            <a:ext cx="6975770" cy="37601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ZA" b="1" i="1" dirty="0"/>
              <a:t>“Synthetic” Design of Smart Systems?</a:t>
            </a:r>
          </a:p>
        </p:txBody>
      </p:sp>
      <p:pic>
        <p:nvPicPr>
          <p:cNvPr id="8" name="Picture 7" descr="Diagram&#10;&#10;Description automatically generated">
            <a:extLst>
              <a:ext uri="{FF2B5EF4-FFF2-40B4-BE49-F238E27FC236}">
                <a16:creationId xmlns:a16="http://schemas.microsoft.com/office/drawing/2014/main" id="{D6285F8B-457E-B41B-F0FC-78F06A0F0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4490478"/>
            <a:ext cx="5256584" cy="1746833"/>
          </a:xfrm>
          <a:prstGeom prst="rect">
            <a:avLst/>
          </a:prstGeom>
        </p:spPr>
      </p:pic>
      <p:sp>
        <p:nvSpPr>
          <p:cNvPr id="5" name="Rectangle 4">
            <a:extLst>
              <a:ext uri="{FF2B5EF4-FFF2-40B4-BE49-F238E27FC236}">
                <a16:creationId xmlns:a16="http://schemas.microsoft.com/office/drawing/2014/main" id="{2DC3ED39-8172-CAC4-9AF1-689E034A42A4}"/>
              </a:ext>
            </a:extLst>
          </p:cNvPr>
          <p:cNvSpPr/>
          <p:nvPr/>
        </p:nvSpPr>
        <p:spPr>
          <a:xfrm>
            <a:off x="13810" y="6367277"/>
            <a:ext cx="9001000" cy="4696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n-ZA" sz="1200" dirty="0"/>
              <a:t>Source: Lupiana, D., O’Driscoll, C., &amp; </a:t>
            </a:r>
            <a:r>
              <a:rPr lang="en-ZA" sz="1200" dirty="0" err="1"/>
              <a:t>Mtenzi</a:t>
            </a:r>
            <a:r>
              <a:rPr lang="en-ZA" sz="1200" dirty="0"/>
              <a:t>, F. (2009). Defining smart space in the context of ubiquitous computing. Ubiquitous Computing and Communication Journal</a:t>
            </a:r>
            <a:r>
              <a:rPr lang="en-ZA" sz="1200" i="1" dirty="0"/>
              <a:t>. Special Issue on ICIT 2009 Conference--Web and Agent Systems.</a:t>
            </a:r>
          </a:p>
        </p:txBody>
      </p:sp>
      <p:sp>
        <p:nvSpPr>
          <p:cNvPr id="11" name="Rectangle: Rounded Corners 10">
            <a:extLst>
              <a:ext uri="{FF2B5EF4-FFF2-40B4-BE49-F238E27FC236}">
                <a16:creationId xmlns:a16="http://schemas.microsoft.com/office/drawing/2014/main" id="{4EFEE0C6-6624-EBF1-D528-E02D26593C2C}"/>
              </a:ext>
            </a:extLst>
          </p:cNvPr>
          <p:cNvSpPr/>
          <p:nvPr/>
        </p:nvSpPr>
        <p:spPr>
          <a:xfrm>
            <a:off x="1475656" y="387689"/>
            <a:ext cx="5524620" cy="47899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ZA" sz="24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1. “Systemic” Digital Economy Dilemmas</a:t>
            </a:r>
          </a:p>
        </p:txBody>
      </p:sp>
      <p:pic>
        <p:nvPicPr>
          <p:cNvPr id="12" name="Picture 11" descr="A picture containing text&#10;&#10;Description automatically generated">
            <a:extLst>
              <a:ext uri="{FF2B5EF4-FFF2-40B4-BE49-F238E27FC236}">
                <a16:creationId xmlns:a16="http://schemas.microsoft.com/office/drawing/2014/main" id="{DC9EF36A-AB02-BAD4-6601-ED95298BBE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91" y="345652"/>
            <a:ext cx="1363748" cy="546128"/>
          </a:xfrm>
          <a:prstGeom prst="rect">
            <a:avLst/>
          </a:prstGeom>
        </p:spPr>
      </p:pic>
    </p:spTree>
    <p:extLst>
      <p:ext uri="{BB962C8B-B14F-4D97-AF65-F5344CB8AC3E}">
        <p14:creationId xmlns:p14="http://schemas.microsoft.com/office/powerpoint/2010/main" val="211281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D7293-0898-410B-9118-1D4960AF4D37}"/>
              </a:ext>
            </a:extLst>
          </p:cNvPr>
          <p:cNvSpPr>
            <a:spLocks noGrp="1"/>
          </p:cNvSpPr>
          <p:nvPr>
            <p:ph type="body" sz="quarter" idx="14"/>
          </p:nvPr>
        </p:nvSpPr>
        <p:spPr/>
        <p:txBody>
          <a:bodyPr/>
          <a:lstStyle/>
          <a:p>
            <a:r>
              <a:rPr lang="en-US" dirty="0"/>
              <a:t> </a:t>
            </a:r>
            <a:endParaRPr lang="en-ZA" dirty="0"/>
          </a:p>
        </p:txBody>
      </p:sp>
      <p:sp>
        <p:nvSpPr>
          <p:cNvPr id="3" name="Slide Number Placeholder 2">
            <a:extLst>
              <a:ext uri="{FF2B5EF4-FFF2-40B4-BE49-F238E27FC236}">
                <a16:creationId xmlns:a16="http://schemas.microsoft.com/office/drawing/2014/main" id="{A0AAF307-2F8C-48CD-A207-BF7FB8698A98}"/>
              </a:ext>
            </a:extLst>
          </p:cNvPr>
          <p:cNvSpPr>
            <a:spLocks noGrp="1"/>
          </p:cNvSpPr>
          <p:nvPr>
            <p:ph type="sldNum" sz="quarter" idx="12"/>
          </p:nvPr>
        </p:nvSpPr>
        <p:spPr/>
        <p:txBody>
          <a:bodyPr/>
          <a:lstStyle/>
          <a:p>
            <a:fld id="{BD8A1FAC-8D13-4888-A957-B03833DB12C8}" type="slidenum">
              <a:rPr lang="en-ZA" smtClean="0"/>
              <a:pPr/>
              <a:t>5</a:t>
            </a:fld>
            <a:endParaRPr lang="en-ZA" dirty="0"/>
          </a:p>
        </p:txBody>
      </p:sp>
      <p:sp>
        <p:nvSpPr>
          <p:cNvPr id="6" name="Rectangle 5">
            <a:extLst>
              <a:ext uri="{FF2B5EF4-FFF2-40B4-BE49-F238E27FC236}">
                <a16:creationId xmlns:a16="http://schemas.microsoft.com/office/drawing/2014/main" id="{3DE97B47-CE24-4B85-8DCB-ECBC3FE717BE}"/>
              </a:ext>
            </a:extLst>
          </p:cNvPr>
          <p:cNvSpPr/>
          <p:nvPr/>
        </p:nvSpPr>
        <p:spPr>
          <a:xfrm>
            <a:off x="1606427" y="3110586"/>
            <a:ext cx="5931146" cy="37601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ZA" b="1" i="1" dirty="0"/>
              <a:t>Digital Twins for Cyber-Physical Systems?</a:t>
            </a:r>
          </a:p>
        </p:txBody>
      </p:sp>
      <p:sp>
        <p:nvSpPr>
          <p:cNvPr id="16" name="Title 3">
            <a:extLst>
              <a:ext uri="{FF2B5EF4-FFF2-40B4-BE49-F238E27FC236}">
                <a16:creationId xmlns:a16="http://schemas.microsoft.com/office/drawing/2014/main" id="{93BB9709-5907-4068-8EAC-1E3AC26B5EEB}"/>
              </a:ext>
            </a:extLst>
          </p:cNvPr>
          <p:cNvSpPr txBox="1">
            <a:spLocks/>
          </p:cNvSpPr>
          <p:nvPr/>
        </p:nvSpPr>
        <p:spPr>
          <a:xfrm>
            <a:off x="179512" y="891781"/>
            <a:ext cx="8568952" cy="528446"/>
          </a:xfrm>
          <a:prstGeom prst="rect">
            <a:avLst/>
          </a:prstGeom>
        </p:spPr>
        <p:txBody>
          <a:bodyPr anchor="ctr">
            <a:noAutofit/>
          </a:bodyPr>
          <a:lstStyle>
            <a:lvl1pPr algn="l" rtl="0" eaLnBrk="1" fontAlgn="base" hangingPunct="1">
              <a:spcBef>
                <a:spcPct val="0"/>
              </a:spcBef>
              <a:spcAft>
                <a:spcPct val="0"/>
              </a:spcAft>
              <a:defRPr lang="en-ZA" sz="2800" b="1" kern="1200">
                <a:solidFill>
                  <a:srgbClr val="034EA2"/>
                </a:solidFill>
                <a:latin typeface="Times New Roman" panose="02020603050405020304" pitchFamily="18" charset="0"/>
                <a:ea typeface="MS PGothic" pitchFamily="34" charset="-128"/>
                <a:cs typeface="Times New Roman" panose="02020603050405020304" pitchFamily="18"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2000" dirty="0"/>
              <a:t>1.4 Industry 4.0/5.0 &amp; Cyber-Physical Systems</a:t>
            </a:r>
          </a:p>
        </p:txBody>
      </p:sp>
      <p:pic>
        <p:nvPicPr>
          <p:cNvPr id="8" name="Picture 7" descr="Diagram&#10;&#10;Description automatically generated">
            <a:extLst>
              <a:ext uri="{FF2B5EF4-FFF2-40B4-BE49-F238E27FC236}">
                <a16:creationId xmlns:a16="http://schemas.microsoft.com/office/drawing/2014/main" id="{650C2660-1A97-4186-AD8D-B04C71288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7" y="1475297"/>
            <a:ext cx="3222550" cy="1673508"/>
          </a:xfrm>
          <a:prstGeom prst="rect">
            <a:avLst/>
          </a:prstGeom>
        </p:spPr>
      </p:pic>
      <p:sp>
        <p:nvSpPr>
          <p:cNvPr id="19" name="Rectangle 18">
            <a:extLst>
              <a:ext uri="{FF2B5EF4-FFF2-40B4-BE49-F238E27FC236}">
                <a16:creationId xmlns:a16="http://schemas.microsoft.com/office/drawing/2014/main" id="{72A1B095-6DAB-456B-A127-09C45DAECBD7}"/>
              </a:ext>
            </a:extLst>
          </p:cNvPr>
          <p:cNvSpPr/>
          <p:nvPr/>
        </p:nvSpPr>
        <p:spPr>
          <a:xfrm>
            <a:off x="3275857" y="1344396"/>
            <a:ext cx="5814835" cy="16735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285750" indent="-285750" algn="just">
              <a:buFont typeface="Arial" panose="020B0604020202020204" pitchFamily="34" charset="0"/>
              <a:buChar char="•"/>
            </a:pPr>
            <a:r>
              <a:rPr lang="en-US" sz="1200" dirty="0"/>
              <a:t>Under the Industry 4.0 approach, the logic and control of production changes significantly, and form the basis for smart factories.</a:t>
            </a:r>
          </a:p>
          <a:p>
            <a:pPr marL="285750" indent="-285750" algn="just">
              <a:buFont typeface="Arial" panose="020B0604020202020204" pitchFamily="34" charset="0"/>
              <a:buChar char="•"/>
            </a:pPr>
            <a:r>
              <a:rPr lang="en-US" sz="1200" dirty="0"/>
              <a:t>Society 5.0 explicitly looks to a future of socio cyber-physical systems. </a:t>
            </a:r>
          </a:p>
          <a:p>
            <a:pPr marL="285750" indent="-285750" algn="just">
              <a:buFont typeface="Arial" panose="020B0604020202020204" pitchFamily="34" charset="0"/>
              <a:buChar char="•"/>
            </a:pPr>
            <a:r>
              <a:rPr lang="en-US" sz="1200" dirty="0"/>
              <a:t>That is, a human-centered society that balances economic advancement with the resolution of social problems by a system that highly integrates cyber-space and physical space. </a:t>
            </a:r>
          </a:p>
          <a:p>
            <a:pPr marL="285750" indent="-285750" algn="just">
              <a:buFont typeface="Arial" panose="020B0604020202020204" pitchFamily="34" charset="0"/>
              <a:buChar char="•"/>
            </a:pPr>
            <a:r>
              <a:rPr lang="en-US" sz="1200" dirty="0"/>
              <a:t>In Society 5.0, data from sensors in physical space are accumulated in cyber-space, analyzed by artificial intelligence (AI), and results are fed back to humans in physical space in various forms.</a:t>
            </a:r>
            <a:endParaRPr lang="en-ZA" sz="1200" dirty="0"/>
          </a:p>
        </p:txBody>
      </p:sp>
      <p:pic>
        <p:nvPicPr>
          <p:cNvPr id="2050" name="Picture 2" descr="Discussing digital twins - AEC Magazine">
            <a:extLst>
              <a:ext uri="{FF2B5EF4-FFF2-40B4-BE49-F238E27FC236}">
                <a16:creationId xmlns:a16="http://schemas.microsoft.com/office/drawing/2014/main" id="{436A056E-4667-3336-4D47-A6C4D4D6A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486601"/>
            <a:ext cx="7747620" cy="28253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DED312E-B0CE-F0D5-B5BB-11EF563B9A65}"/>
              </a:ext>
            </a:extLst>
          </p:cNvPr>
          <p:cNvSpPr/>
          <p:nvPr/>
        </p:nvSpPr>
        <p:spPr>
          <a:xfrm>
            <a:off x="13804" y="6497545"/>
            <a:ext cx="9147683" cy="3341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a:t>Source: https://aecmag.com/features/discussing-digital-twins/</a:t>
            </a:r>
          </a:p>
        </p:txBody>
      </p:sp>
      <p:sp>
        <p:nvSpPr>
          <p:cNvPr id="10" name="Rectangle: Rounded Corners 9">
            <a:extLst>
              <a:ext uri="{FF2B5EF4-FFF2-40B4-BE49-F238E27FC236}">
                <a16:creationId xmlns:a16="http://schemas.microsoft.com/office/drawing/2014/main" id="{68238DDE-6B7F-07F8-1DD6-2C323504E33D}"/>
              </a:ext>
            </a:extLst>
          </p:cNvPr>
          <p:cNvSpPr/>
          <p:nvPr/>
        </p:nvSpPr>
        <p:spPr>
          <a:xfrm>
            <a:off x="1475656" y="387689"/>
            <a:ext cx="5524620" cy="47899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ZA" sz="24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1. “Systemic” Digital Economy Dilemmas</a:t>
            </a:r>
          </a:p>
        </p:txBody>
      </p:sp>
      <p:pic>
        <p:nvPicPr>
          <p:cNvPr id="11" name="Picture 10" descr="A picture containing text&#10;&#10;Description automatically generated">
            <a:extLst>
              <a:ext uri="{FF2B5EF4-FFF2-40B4-BE49-F238E27FC236}">
                <a16:creationId xmlns:a16="http://schemas.microsoft.com/office/drawing/2014/main" id="{DFD2B1FD-1B54-A90E-0272-F70A733074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91" y="345652"/>
            <a:ext cx="1363748" cy="546128"/>
          </a:xfrm>
          <a:prstGeom prst="rect">
            <a:avLst/>
          </a:prstGeom>
        </p:spPr>
      </p:pic>
    </p:spTree>
    <p:extLst>
      <p:ext uri="{BB962C8B-B14F-4D97-AF65-F5344CB8AC3E}">
        <p14:creationId xmlns:p14="http://schemas.microsoft.com/office/powerpoint/2010/main" val="176624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D7293-0898-410B-9118-1D4960AF4D37}"/>
              </a:ext>
            </a:extLst>
          </p:cNvPr>
          <p:cNvSpPr>
            <a:spLocks noGrp="1"/>
          </p:cNvSpPr>
          <p:nvPr>
            <p:ph type="body" sz="quarter" idx="14"/>
          </p:nvPr>
        </p:nvSpPr>
        <p:spPr/>
        <p:txBody>
          <a:bodyPr/>
          <a:lstStyle/>
          <a:p>
            <a:r>
              <a:rPr lang="en-US" dirty="0"/>
              <a:t> </a:t>
            </a:r>
            <a:endParaRPr lang="en-ZA" dirty="0"/>
          </a:p>
        </p:txBody>
      </p:sp>
      <p:sp>
        <p:nvSpPr>
          <p:cNvPr id="3" name="Slide Number Placeholder 2">
            <a:extLst>
              <a:ext uri="{FF2B5EF4-FFF2-40B4-BE49-F238E27FC236}">
                <a16:creationId xmlns:a16="http://schemas.microsoft.com/office/drawing/2014/main" id="{A0AAF307-2F8C-48CD-A207-BF7FB8698A98}"/>
              </a:ext>
            </a:extLst>
          </p:cNvPr>
          <p:cNvSpPr>
            <a:spLocks noGrp="1"/>
          </p:cNvSpPr>
          <p:nvPr>
            <p:ph type="sldNum" sz="quarter" idx="12"/>
          </p:nvPr>
        </p:nvSpPr>
        <p:spPr/>
        <p:txBody>
          <a:bodyPr/>
          <a:lstStyle/>
          <a:p>
            <a:fld id="{BD8A1FAC-8D13-4888-A957-B03833DB12C8}" type="slidenum">
              <a:rPr lang="en-ZA" smtClean="0"/>
              <a:pPr/>
              <a:t>6</a:t>
            </a:fld>
            <a:endParaRPr lang="en-ZA" dirty="0"/>
          </a:p>
        </p:txBody>
      </p:sp>
      <p:sp>
        <p:nvSpPr>
          <p:cNvPr id="6" name="Rectangle 5">
            <a:extLst>
              <a:ext uri="{FF2B5EF4-FFF2-40B4-BE49-F238E27FC236}">
                <a16:creationId xmlns:a16="http://schemas.microsoft.com/office/drawing/2014/main" id="{3DE97B47-CE24-4B85-8DCB-ECBC3FE717BE}"/>
              </a:ext>
            </a:extLst>
          </p:cNvPr>
          <p:cNvSpPr/>
          <p:nvPr/>
        </p:nvSpPr>
        <p:spPr>
          <a:xfrm>
            <a:off x="2699792" y="2402285"/>
            <a:ext cx="5931146" cy="37601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ZA" b="1" i="1" dirty="0"/>
              <a:t>The Circular Economy, a Solution?</a:t>
            </a:r>
          </a:p>
        </p:txBody>
      </p:sp>
      <p:sp>
        <p:nvSpPr>
          <p:cNvPr id="10" name="Rectangle 9">
            <a:extLst>
              <a:ext uri="{FF2B5EF4-FFF2-40B4-BE49-F238E27FC236}">
                <a16:creationId xmlns:a16="http://schemas.microsoft.com/office/drawing/2014/main" id="{D2F88A3E-A224-49D8-B6BC-92A7B58F76EB}"/>
              </a:ext>
            </a:extLst>
          </p:cNvPr>
          <p:cNvSpPr/>
          <p:nvPr/>
        </p:nvSpPr>
        <p:spPr>
          <a:xfrm>
            <a:off x="1907704" y="1475296"/>
            <a:ext cx="2304256" cy="9059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US" sz="1400" b="1" dirty="0"/>
              <a:t>Many systems, will arise to mitigate the deleterious impacts of climate change, such as global warming.</a:t>
            </a:r>
            <a:endParaRPr lang="en-ZA" sz="1400" b="1" dirty="0"/>
          </a:p>
        </p:txBody>
      </p:sp>
      <p:sp>
        <p:nvSpPr>
          <p:cNvPr id="16" name="Title 3">
            <a:extLst>
              <a:ext uri="{FF2B5EF4-FFF2-40B4-BE49-F238E27FC236}">
                <a16:creationId xmlns:a16="http://schemas.microsoft.com/office/drawing/2014/main" id="{93BB9709-5907-4068-8EAC-1E3AC26B5EEB}"/>
              </a:ext>
            </a:extLst>
          </p:cNvPr>
          <p:cNvSpPr txBox="1">
            <a:spLocks/>
          </p:cNvSpPr>
          <p:nvPr/>
        </p:nvSpPr>
        <p:spPr>
          <a:xfrm>
            <a:off x="179512" y="891781"/>
            <a:ext cx="8568952" cy="528446"/>
          </a:xfrm>
          <a:prstGeom prst="rect">
            <a:avLst/>
          </a:prstGeom>
        </p:spPr>
        <p:txBody>
          <a:bodyPr anchor="ctr">
            <a:noAutofit/>
          </a:bodyPr>
          <a:lstStyle>
            <a:lvl1pPr algn="l" rtl="0" eaLnBrk="1" fontAlgn="base" hangingPunct="1">
              <a:spcBef>
                <a:spcPct val="0"/>
              </a:spcBef>
              <a:spcAft>
                <a:spcPct val="0"/>
              </a:spcAft>
              <a:defRPr lang="en-ZA" sz="2800" b="1" kern="1200">
                <a:solidFill>
                  <a:srgbClr val="034EA2"/>
                </a:solidFill>
                <a:latin typeface="Times New Roman" panose="02020603050405020304" pitchFamily="18" charset="0"/>
                <a:ea typeface="MS PGothic" pitchFamily="34" charset="-128"/>
                <a:cs typeface="Times New Roman" panose="02020603050405020304" pitchFamily="18"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2000" dirty="0"/>
              <a:t>1.4 Environmental Sustainability</a:t>
            </a:r>
          </a:p>
        </p:txBody>
      </p:sp>
      <p:pic>
        <p:nvPicPr>
          <p:cNvPr id="7" name="Picture 6" descr="A picture containing text, white goods&#10;&#10;Description automatically generated">
            <a:extLst>
              <a:ext uri="{FF2B5EF4-FFF2-40B4-BE49-F238E27FC236}">
                <a16:creationId xmlns:a16="http://schemas.microsoft.com/office/drawing/2014/main" id="{65E58C7D-087E-4EF3-9EF2-6D1577195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29" y="1420227"/>
            <a:ext cx="1470951" cy="1039187"/>
          </a:xfrm>
          <a:prstGeom prst="rect">
            <a:avLst/>
          </a:prstGeom>
        </p:spPr>
      </p:pic>
      <p:sp>
        <p:nvSpPr>
          <p:cNvPr id="14" name="Rectangle 13">
            <a:extLst>
              <a:ext uri="{FF2B5EF4-FFF2-40B4-BE49-F238E27FC236}">
                <a16:creationId xmlns:a16="http://schemas.microsoft.com/office/drawing/2014/main" id="{F6ACD8DD-7225-4152-B52B-D75F5ED284C7}"/>
              </a:ext>
            </a:extLst>
          </p:cNvPr>
          <p:cNvSpPr/>
          <p:nvPr/>
        </p:nvSpPr>
        <p:spPr>
          <a:xfrm>
            <a:off x="153314" y="4512388"/>
            <a:ext cx="1325017" cy="11804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US" sz="1200" b="1" dirty="0"/>
              <a:t>Priority will be placed on systems that are more efficient at resource utilization and responsible waste disposal.</a:t>
            </a:r>
            <a:endParaRPr lang="en-ZA" sz="1200" b="1" dirty="0"/>
          </a:p>
        </p:txBody>
      </p:sp>
      <p:pic>
        <p:nvPicPr>
          <p:cNvPr id="9" name="Picture 8" descr="A picture containing grass, white goods, outdoor, appliance&#10;&#10;Description automatically generated">
            <a:extLst>
              <a:ext uri="{FF2B5EF4-FFF2-40B4-BE49-F238E27FC236}">
                <a16:creationId xmlns:a16="http://schemas.microsoft.com/office/drawing/2014/main" id="{9E150906-75E6-4FA5-BB7E-436CD0C2B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084517"/>
            <a:ext cx="1325016" cy="1192234"/>
          </a:xfrm>
          <a:prstGeom prst="rect">
            <a:avLst/>
          </a:prstGeom>
        </p:spPr>
      </p:pic>
      <p:sp>
        <p:nvSpPr>
          <p:cNvPr id="17" name="Rectangle 16">
            <a:extLst>
              <a:ext uri="{FF2B5EF4-FFF2-40B4-BE49-F238E27FC236}">
                <a16:creationId xmlns:a16="http://schemas.microsoft.com/office/drawing/2014/main" id="{AB0B99E9-28B3-4167-85A0-EB6E76BFC4E3}"/>
              </a:ext>
            </a:extLst>
          </p:cNvPr>
          <p:cNvSpPr/>
          <p:nvPr/>
        </p:nvSpPr>
        <p:spPr>
          <a:xfrm>
            <a:off x="6599782" y="1475296"/>
            <a:ext cx="2402719" cy="8570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US" sz="1200" b="1" dirty="0"/>
              <a:t>The global fossil fuel-based energy economy will be transformed to one based on clean and renewable sources.</a:t>
            </a:r>
            <a:endParaRPr lang="en-ZA" sz="1200" b="1" dirty="0"/>
          </a:p>
        </p:txBody>
      </p:sp>
      <p:pic>
        <p:nvPicPr>
          <p:cNvPr id="18" name="Picture 17" descr="A group of wind turbines&#10;&#10;Description automatically generated with low confidence">
            <a:extLst>
              <a:ext uri="{FF2B5EF4-FFF2-40B4-BE49-F238E27FC236}">
                <a16:creationId xmlns:a16="http://schemas.microsoft.com/office/drawing/2014/main" id="{3DFD3CB0-46EE-438B-8945-7F253225D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259" y="1342035"/>
            <a:ext cx="1727942" cy="1039187"/>
          </a:xfrm>
          <a:prstGeom prst="rect">
            <a:avLst/>
          </a:prstGeom>
        </p:spPr>
      </p:pic>
      <p:pic>
        <p:nvPicPr>
          <p:cNvPr id="13" name="Picture 12" descr="Diagram&#10;&#10;Description automatically generated">
            <a:extLst>
              <a:ext uri="{FF2B5EF4-FFF2-40B4-BE49-F238E27FC236}">
                <a16:creationId xmlns:a16="http://schemas.microsoft.com/office/drawing/2014/main" id="{26759B08-1445-3F4B-CAFF-8F2D739A0A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4528" y="2924945"/>
            <a:ext cx="7625668" cy="3861304"/>
          </a:xfrm>
          <a:prstGeom prst="rect">
            <a:avLst/>
          </a:prstGeom>
        </p:spPr>
      </p:pic>
      <p:sp>
        <p:nvSpPr>
          <p:cNvPr id="11" name="Rectangle: Rounded Corners 10">
            <a:extLst>
              <a:ext uri="{FF2B5EF4-FFF2-40B4-BE49-F238E27FC236}">
                <a16:creationId xmlns:a16="http://schemas.microsoft.com/office/drawing/2014/main" id="{CE596741-9C76-F59E-265D-37230A12364B}"/>
              </a:ext>
            </a:extLst>
          </p:cNvPr>
          <p:cNvSpPr/>
          <p:nvPr/>
        </p:nvSpPr>
        <p:spPr>
          <a:xfrm>
            <a:off x="1475656" y="387689"/>
            <a:ext cx="5524620" cy="47899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ZA" sz="24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1. “Systemic” Digital Economy Dilemmas</a:t>
            </a:r>
          </a:p>
        </p:txBody>
      </p:sp>
      <p:pic>
        <p:nvPicPr>
          <p:cNvPr id="12" name="Picture 11" descr="A picture containing text&#10;&#10;Description automatically generated">
            <a:extLst>
              <a:ext uri="{FF2B5EF4-FFF2-40B4-BE49-F238E27FC236}">
                <a16:creationId xmlns:a16="http://schemas.microsoft.com/office/drawing/2014/main" id="{1A877E70-A221-194C-1277-ECD33C27F9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1" y="345652"/>
            <a:ext cx="1363748" cy="546128"/>
          </a:xfrm>
          <a:prstGeom prst="rect">
            <a:avLst/>
          </a:prstGeom>
        </p:spPr>
      </p:pic>
    </p:spTree>
    <p:extLst>
      <p:ext uri="{BB962C8B-B14F-4D97-AF65-F5344CB8AC3E}">
        <p14:creationId xmlns:p14="http://schemas.microsoft.com/office/powerpoint/2010/main" val="3179537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D7293-0898-410B-9118-1D4960AF4D37}"/>
              </a:ext>
            </a:extLst>
          </p:cNvPr>
          <p:cNvSpPr>
            <a:spLocks noGrp="1"/>
          </p:cNvSpPr>
          <p:nvPr>
            <p:ph type="body" sz="quarter" idx="14"/>
          </p:nvPr>
        </p:nvSpPr>
        <p:spPr/>
        <p:txBody>
          <a:bodyPr/>
          <a:lstStyle/>
          <a:p>
            <a:r>
              <a:rPr lang="en-US" dirty="0"/>
              <a:t> </a:t>
            </a:r>
            <a:endParaRPr lang="en-ZA" dirty="0"/>
          </a:p>
        </p:txBody>
      </p:sp>
      <p:sp>
        <p:nvSpPr>
          <p:cNvPr id="3" name="Slide Number Placeholder 2">
            <a:extLst>
              <a:ext uri="{FF2B5EF4-FFF2-40B4-BE49-F238E27FC236}">
                <a16:creationId xmlns:a16="http://schemas.microsoft.com/office/drawing/2014/main" id="{A0AAF307-2F8C-48CD-A207-BF7FB8698A98}"/>
              </a:ext>
            </a:extLst>
          </p:cNvPr>
          <p:cNvSpPr>
            <a:spLocks noGrp="1"/>
          </p:cNvSpPr>
          <p:nvPr>
            <p:ph type="sldNum" sz="quarter" idx="12"/>
          </p:nvPr>
        </p:nvSpPr>
        <p:spPr/>
        <p:txBody>
          <a:bodyPr/>
          <a:lstStyle/>
          <a:p>
            <a:fld id="{BD8A1FAC-8D13-4888-A957-B03833DB12C8}" type="slidenum">
              <a:rPr lang="en-ZA" smtClean="0"/>
              <a:pPr/>
              <a:t>7</a:t>
            </a:fld>
            <a:endParaRPr lang="en-ZA" dirty="0"/>
          </a:p>
        </p:txBody>
      </p:sp>
      <p:sp>
        <p:nvSpPr>
          <p:cNvPr id="6" name="Rectangle 5">
            <a:extLst>
              <a:ext uri="{FF2B5EF4-FFF2-40B4-BE49-F238E27FC236}">
                <a16:creationId xmlns:a16="http://schemas.microsoft.com/office/drawing/2014/main" id="{3DE97B47-CE24-4B85-8DCB-ECBC3FE717BE}"/>
              </a:ext>
            </a:extLst>
          </p:cNvPr>
          <p:cNvSpPr/>
          <p:nvPr/>
        </p:nvSpPr>
        <p:spPr>
          <a:xfrm>
            <a:off x="395536" y="3367312"/>
            <a:ext cx="8280920" cy="37601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ZA" b="1" i="1" dirty="0"/>
              <a:t>Flexible Modularization for Distributed Eco-Systems?</a:t>
            </a:r>
          </a:p>
        </p:txBody>
      </p:sp>
      <p:sp>
        <p:nvSpPr>
          <p:cNvPr id="16" name="Title 3">
            <a:extLst>
              <a:ext uri="{FF2B5EF4-FFF2-40B4-BE49-F238E27FC236}">
                <a16:creationId xmlns:a16="http://schemas.microsoft.com/office/drawing/2014/main" id="{93BB9709-5907-4068-8EAC-1E3AC26B5EEB}"/>
              </a:ext>
            </a:extLst>
          </p:cNvPr>
          <p:cNvSpPr txBox="1">
            <a:spLocks/>
          </p:cNvSpPr>
          <p:nvPr/>
        </p:nvSpPr>
        <p:spPr>
          <a:xfrm>
            <a:off x="179512" y="891781"/>
            <a:ext cx="8568952" cy="528446"/>
          </a:xfrm>
          <a:prstGeom prst="rect">
            <a:avLst/>
          </a:prstGeom>
        </p:spPr>
        <p:txBody>
          <a:bodyPr anchor="ctr">
            <a:noAutofit/>
          </a:bodyPr>
          <a:lstStyle>
            <a:lvl1pPr algn="l" rtl="0" eaLnBrk="1" fontAlgn="base" hangingPunct="1">
              <a:spcBef>
                <a:spcPct val="0"/>
              </a:spcBef>
              <a:spcAft>
                <a:spcPct val="0"/>
              </a:spcAft>
              <a:defRPr lang="en-ZA" sz="2800" b="1" kern="1200">
                <a:solidFill>
                  <a:srgbClr val="034EA2"/>
                </a:solidFill>
                <a:latin typeface="Times New Roman" panose="02020603050405020304" pitchFamily="18" charset="0"/>
                <a:ea typeface="MS PGothic" pitchFamily="34" charset="-128"/>
                <a:cs typeface="Times New Roman" panose="02020603050405020304" pitchFamily="18"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2000" dirty="0"/>
              <a:t>1.5 Increasing Global Systems Complexity</a:t>
            </a:r>
          </a:p>
        </p:txBody>
      </p:sp>
      <p:pic>
        <p:nvPicPr>
          <p:cNvPr id="7" name="Picture 6" descr="Graphical user interface&#10;&#10;Description automatically generated with medium confidence">
            <a:extLst>
              <a:ext uri="{FF2B5EF4-FFF2-40B4-BE49-F238E27FC236}">
                <a16:creationId xmlns:a16="http://schemas.microsoft.com/office/drawing/2014/main" id="{DA6D2052-B92A-40E6-B3CE-DB6797DF0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 y="1378270"/>
            <a:ext cx="9144000" cy="1989042"/>
          </a:xfrm>
          <a:prstGeom prst="rect">
            <a:avLst/>
          </a:prstGeom>
        </p:spPr>
      </p:pic>
      <p:pic>
        <p:nvPicPr>
          <p:cNvPr id="3074" name="Picture 2" descr="Modular automation | Festo MENA">
            <a:extLst>
              <a:ext uri="{FF2B5EF4-FFF2-40B4-BE49-F238E27FC236}">
                <a16:creationId xmlns:a16="http://schemas.microsoft.com/office/drawing/2014/main" id="{C21FC3EF-ED2A-43DF-F7ED-CC353DDE6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901182"/>
            <a:ext cx="7848872" cy="24107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DEEA926-1D02-29E6-B581-0A06EB1F7C1A}"/>
              </a:ext>
            </a:extLst>
          </p:cNvPr>
          <p:cNvSpPr/>
          <p:nvPr/>
        </p:nvSpPr>
        <p:spPr>
          <a:xfrm>
            <a:off x="1979712" y="6454622"/>
            <a:ext cx="5832648" cy="376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200" dirty="0"/>
              <a:t>Source: https://www.festo.com/cms/en-ae_ae/71024.htm</a:t>
            </a:r>
          </a:p>
        </p:txBody>
      </p:sp>
      <p:pic>
        <p:nvPicPr>
          <p:cNvPr id="10" name="Picture 9" descr="A picture containing text&#10;&#10;Description automatically generated">
            <a:extLst>
              <a:ext uri="{FF2B5EF4-FFF2-40B4-BE49-F238E27FC236}">
                <a16:creationId xmlns:a16="http://schemas.microsoft.com/office/drawing/2014/main" id="{33B6CAD0-22BB-C85C-24CA-0188975D64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91" y="345652"/>
            <a:ext cx="1363748" cy="546128"/>
          </a:xfrm>
          <a:prstGeom prst="rect">
            <a:avLst/>
          </a:prstGeom>
        </p:spPr>
      </p:pic>
      <p:sp>
        <p:nvSpPr>
          <p:cNvPr id="11" name="Rectangle: Rounded Corners 10">
            <a:extLst>
              <a:ext uri="{FF2B5EF4-FFF2-40B4-BE49-F238E27FC236}">
                <a16:creationId xmlns:a16="http://schemas.microsoft.com/office/drawing/2014/main" id="{B4A10055-70CD-BDA5-900C-14E32749B855}"/>
              </a:ext>
            </a:extLst>
          </p:cNvPr>
          <p:cNvSpPr/>
          <p:nvPr/>
        </p:nvSpPr>
        <p:spPr>
          <a:xfrm>
            <a:off x="1475656" y="412790"/>
            <a:ext cx="5524620" cy="47899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ZA" sz="24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1. “Systemic” Digital Economy Dilemmas</a:t>
            </a:r>
          </a:p>
        </p:txBody>
      </p:sp>
    </p:spTree>
    <p:extLst>
      <p:ext uri="{BB962C8B-B14F-4D97-AF65-F5344CB8AC3E}">
        <p14:creationId xmlns:p14="http://schemas.microsoft.com/office/powerpoint/2010/main" val="4058558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AAF307-2F8C-48CD-A207-BF7FB8698A98}"/>
              </a:ext>
            </a:extLst>
          </p:cNvPr>
          <p:cNvSpPr>
            <a:spLocks noGrp="1"/>
          </p:cNvSpPr>
          <p:nvPr>
            <p:ph type="sldNum" sz="quarter" idx="12"/>
          </p:nvPr>
        </p:nvSpPr>
        <p:spPr/>
        <p:txBody>
          <a:bodyPr/>
          <a:lstStyle/>
          <a:p>
            <a:fld id="{BD8A1FAC-8D13-4888-A957-B03833DB12C8}" type="slidenum">
              <a:rPr lang="en-ZA" smtClean="0"/>
              <a:pPr/>
              <a:t>8</a:t>
            </a:fld>
            <a:endParaRPr lang="en-ZA" dirty="0"/>
          </a:p>
        </p:txBody>
      </p:sp>
      <p:sp>
        <p:nvSpPr>
          <p:cNvPr id="6" name="Rectangle 5">
            <a:extLst>
              <a:ext uri="{FF2B5EF4-FFF2-40B4-BE49-F238E27FC236}">
                <a16:creationId xmlns:a16="http://schemas.microsoft.com/office/drawing/2014/main" id="{3DE97B47-CE24-4B85-8DCB-ECBC3FE717BE}"/>
              </a:ext>
            </a:extLst>
          </p:cNvPr>
          <p:cNvSpPr/>
          <p:nvPr/>
        </p:nvSpPr>
        <p:spPr>
          <a:xfrm>
            <a:off x="225029" y="6455998"/>
            <a:ext cx="8882567" cy="33025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n-US" sz="1200" b="1" i="1" dirty="0"/>
              <a:t>Source: Evolving view of Systems Thinking from The Evolution of Systems Thinking by Jorge </a:t>
            </a:r>
            <a:r>
              <a:rPr lang="en-US" sz="1200" b="1" i="1" dirty="0" err="1"/>
              <a:t>Taborga</a:t>
            </a:r>
            <a:r>
              <a:rPr lang="en-US" sz="1200" b="1" i="1" dirty="0"/>
              <a:t> - https://insightmaker.com/insight/1971/Systems-Thinking-Evolution last accessed May 2022</a:t>
            </a:r>
            <a:endParaRPr lang="en-ZA" sz="1200" b="1" i="1" dirty="0"/>
          </a:p>
        </p:txBody>
      </p:sp>
      <p:sp>
        <p:nvSpPr>
          <p:cNvPr id="5" name="Rectangle 4">
            <a:extLst>
              <a:ext uri="{FF2B5EF4-FFF2-40B4-BE49-F238E27FC236}">
                <a16:creationId xmlns:a16="http://schemas.microsoft.com/office/drawing/2014/main" id="{E185DB09-6740-44C8-B003-07E772582961}"/>
              </a:ext>
            </a:extLst>
          </p:cNvPr>
          <p:cNvSpPr/>
          <p:nvPr/>
        </p:nvSpPr>
        <p:spPr>
          <a:xfrm>
            <a:off x="395536" y="1067973"/>
            <a:ext cx="8352928" cy="528446"/>
          </a:xfrm>
          <a:prstGeom prst="rect">
            <a:avLst/>
          </a:prstGeom>
          <a:ln>
            <a:extLst>
              <a:ext uri="{C807C97D-BFC1-408E-A445-0C87EB9F89A2}">
                <ask:lineSketchStyleProps xmlns:ask="http://schemas.microsoft.com/office/drawing/2018/sketchyshapes">
                  <ask:type>
                    <ask:lineSketchNone/>
                  </ask:type>
                </ask:lineSketchStyleProps>
              </a:ext>
            </a:extLst>
          </a:ln>
          <a:effectLst>
            <a:glow rad="1397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n-ZA" sz="2400" b="1" dirty="0">
                <a:solidFill>
                  <a:schemeClr val="tx1"/>
                </a:solidFill>
              </a:rPr>
              <a:t>2.1: From Reductionist to Systems Thinking</a:t>
            </a:r>
            <a:r>
              <a:rPr lang="en-ZA" dirty="0"/>
              <a:t> </a:t>
            </a:r>
          </a:p>
        </p:txBody>
      </p:sp>
      <p:graphicFrame>
        <p:nvGraphicFramePr>
          <p:cNvPr id="7" name="Table 7">
            <a:extLst>
              <a:ext uri="{FF2B5EF4-FFF2-40B4-BE49-F238E27FC236}">
                <a16:creationId xmlns:a16="http://schemas.microsoft.com/office/drawing/2014/main" id="{2C27857D-01D0-463A-9182-BA353D31C794}"/>
              </a:ext>
            </a:extLst>
          </p:cNvPr>
          <p:cNvGraphicFramePr>
            <a:graphicFrameLocks noGrp="1"/>
          </p:cNvGraphicFramePr>
          <p:nvPr/>
        </p:nvGraphicFramePr>
        <p:xfrm>
          <a:off x="0" y="1827680"/>
          <a:ext cx="9107597" cy="4298067"/>
        </p:xfrm>
        <a:graphic>
          <a:graphicData uri="http://schemas.openxmlformats.org/drawingml/2006/table">
            <a:tbl>
              <a:tblPr firstRow="1" bandRow="1">
                <a:tableStyleId>{5C22544A-7EE6-4342-B048-85BDC9FD1C3A}</a:tableStyleId>
              </a:tblPr>
              <a:tblGrid>
                <a:gridCol w="9107597">
                  <a:extLst>
                    <a:ext uri="{9D8B030D-6E8A-4147-A177-3AD203B41FA5}">
                      <a16:colId xmlns:a16="http://schemas.microsoft.com/office/drawing/2014/main" val="615009502"/>
                    </a:ext>
                  </a:extLst>
                </a:gridCol>
              </a:tblGrid>
              <a:tr h="4298067">
                <a:tc>
                  <a:txBody>
                    <a:bodyPr/>
                    <a:lstStyle/>
                    <a:p>
                      <a:endParaRPr lang="en-ZA" dirty="0"/>
                    </a:p>
                  </a:txBody>
                  <a:tcPr/>
                </a:tc>
                <a:extLst>
                  <a:ext uri="{0D108BD9-81ED-4DB2-BD59-A6C34878D82A}">
                    <a16:rowId xmlns:a16="http://schemas.microsoft.com/office/drawing/2014/main" val="4209346143"/>
                  </a:ext>
                </a:extLst>
              </a:tr>
            </a:tbl>
          </a:graphicData>
        </a:graphic>
      </p:graphicFrame>
      <p:sp>
        <p:nvSpPr>
          <p:cNvPr id="2" name="Rectangle 1">
            <a:extLst>
              <a:ext uri="{FF2B5EF4-FFF2-40B4-BE49-F238E27FC236}">
                <a16:creationId xmlns:a16="http://schemas.microsoft.com/office/drawing/2014/main" id="{E7F34684-0CA4-440B-B6CE-E832E2689325}"/>
              </a:ext>
            </a:extLst>
          </p:cNvPr>
          <p:cNvSpPr/>
          <p:nvPr/>
        </p:nvSpPr>
        <p:spPr>
          <a:xfrm>
            <a:off x="36403" y="1812912"/>
            <a:ext cx="9071194" cy="528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2400" b="1" i="1" dirty="0"/>
              <a:t>Systems Thinking Evolution</a:t>
            </a:r>
          </a:p>
        </p:txBody>
      </p:sp>
      <p:pic>
        <p:nvPicPr>
          <p:cNvPr id="10" name="Picture 9" descr="Diagram&#10;&#10;Description automatically generated">
            <a:extLst>
              <a:ext uri="{FF2B5EF4-FFF2-40B4-BE49-F238E27FC236}">
                <a16:creationId xmlns:a16="http://schemas.microsoft.com/office/drawing/2014/main" id="{3C0758E4-CC6C-43A9-815D-017A44B1B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4" y="2321783"/>
            <a:ext cx="9116392" cy="3803964"/>
          </a:xfrm>
          <a:prstGeom prst="rect">
            <a:avLst/>
          </a:prstGeom>
        </p:spPr>
      </p:pic>
      <p:sp>
        <p:nvSpPr>
          <p:cNvPr id="9" name="Rectangle: Rounded Corners 8">
            <a:extLst>
              <a:ext uri="{FF2B5EF4-FFF2-40B4-BE49-F238E27FC236}">
                <a16:creationId xmlns:a16="http://schemas.microsoft.com/office/drawing/2014/main" id="{E740B2CF-8DE5-DC49-5F7A-ABF2D283EA98}"/>
              </a:ext>
            </a:extLst>
          </p:cNvPr>
          <p:cNvSpPr/>
          <p:nvPr/>
        </p:nvSpPr>
        <p:spPr>
          <a:xfrm>
            <a:off x="2097466" y="357551"/>
            <a:ext cx="4850798" cy="6457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 2. Systems Thinking Evolution</a:t>
            </a:r>
            <a:endParaRPr lang="en-ZA" sz="2000" b="1" i="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3" name="Picture 12" descr="A picture containing text&#10;&#10;Description automatically generated">
            <a:extLst>
              <a:ext uri="{FF2B5EF4-FFF2-40B4-BE49-F238E27FC236}">
                <a16:creationId xmlns:a16="http://schemas.microsoft.com/office/drawing/2014/main" id="{DD5EA512-9B79-D181-6E85-68949A4BA2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4" y="71751"/>
            <a:ext cx="2057400" cy="887975"/>
          </a:xfrm>
          <a:prstGeom prst="rect">
            <a:avLst/>
          </a:prstGeom>
        </p:spPr>
      </p:pic>
    </p:spTree>
    <p:extLst>
      <p:ext uri="{BB962C8B-B14F-4D97-AF65-F5344CB8AC3E}">
        <p14:creationId xmlns:p14="http://schemas.microsoft.com/office/powerpoint/2010/main" val="2924458758"/>
      </p:ext>
    </p:extLst>
  </p:cSld>
  <p:clrMapOvr>
    <a:masterClrMapping/>
  </p:clrMapOvr>
</p:sld>
</file>

<file path=ppt/theme/theme1.xml><?xml version="1.0" encoding="utf-8"?>
<a:theme xmlns:a="http://schemas.openxmlformats.org/drawingml/2006/main" name="TCSE Presentation cobrand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TCSE Presentation cobrand5</Template>
  <TotalTime>128965</TotalTime>
  <Words>9256</Words>
  <Application>Microsoft Office PowerPoint</Application>
  <PresentationFormat>On-screen Show (4:3)</PresentationFormat>
  <Paragraphs>418</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Georgia</vt:lpstr>
      <vt:lpstr>Helvetica Neue</vt:lpstr>
      <vt:lpstr>JvwqtqKfxnlhTimesLTStd-Roman</vt:lpstr>
      <vt:lpstr>Times New Roman</vt:lpstr>
      <vt:lpstr>WarnockPro-It</vt:lpstr>
      <vt:lpstr>WarnockPro-Regular</vt:lpstr>
      <vt:lpstr>TCSE Presentation cobrand5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Digital Education: South Africa</vt:lpstr>
      <vt:lpstr>Digital Education: South Africa</vt:lpstr>
      <vt:lpstr>Digital Education: South Africa</vt:lpstr>
      <vt:lpstr>Digital Education: South Africa</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Wits Transnet Centre of  Systems Engineering: TCSE</dc:title>
  <dc:creator>Silver</dc:creator>
  <cp:lastModifiedBy>Taki</cp:lastModifiedBy>
  <cp:revision>2887</cp:revision>
  <cp:lastPrinted>2019-10-28T17:36:45Z</cp:lastPrinted>
  <dcterms:created xsi:type="dcterms:W3CDTF">2013-11-17T13:15:52Z</dcterms:created>
  <dcterms:modified xsi:type="dcterms:W3CDTF">2023-02-16T07:30:58Z</dcterms:modified>
</cp:coreProperties>
</file>