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8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540"/>
  </p:normalViewPr>
  <p:slideViewPr>
    <p:cSldViewPr snapToGrid="0">
      <p:cViewPr varScale="1">
        <p:scale>
          <a:sx n="59" d="100"/>
          <a:sy n="59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DB98F3-DFF5-49AE-8034-C8E3D60C1D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A192C0-E6DB-4BBA-920C-E6CEEADC10DD}">
      <dgm:prSet/>
      <dgm:spPr/>
      <dgm:t>
        <a:bodyPr/>
        <a:lstStyle/>
        <a:p>
          <a:r>
            <a:rPr lang="en-US" dirty="0"/>
            <a:t>technological disruptions impacting the organization of work and the performance of work</a:t>
          </a:r>
        </a:p>
      </dgm:t>
    </dgm:pt>
    <dgm:pt modelId="{76629267-2CB9-4EF9-91D0-EDAD2BE62730}" type="parTrans" cxnId="{61230560-FC69-4CBB-943A-7F9E9B085B5B}">
      <dgm:prSet/>
      <dgm:spPr/>
      <dgm:t>
        <a:bodyPr/>
        <a:lstStyle/>
        <a:p>
          <a:endParaRPr lang="en-US"/>
        </a:p>
      </dgm:t>
    </dgm:pt>
    <dgm:pt modelId="{FE71735E-E84E-4F82-AD46-5D9B5BF90D04}" type="sibTrans" cxnId="{61230560-FC69-4CBB-943A-7F9E9B085B5B}">
      <dgm:prSet/>
      <dgm:spPr/>
      <dgm:t>
        <a:bodyPr/>
        <a:lstStyle/>
        <a:p>
          <a:endParaRPr lang="en-US"/>
        </a:p>
      </dgm:t>
    </dgm:pt>
    <dgm:pt modelId="{0B3ED1EC-6D54-4CA7-93C7-3C9D9CDE11EF}">
      <dgm:prSet/>
      <dgm:spPr/>
      <dgm:t>
        <a:bodyPr/>
        <a:lstStyle/>
        <a:p>
          <a:r>
            <a:rPr lang="en-US"/>
            <a:t>Fragmentation and platform economy</a:t>
          </a:r>
        </a:p>
      </dgm:t>
    </dgm:pt>
    <dgm:pt modelId="{7B9947BA-B627-4715-99E7-C287DA58589B}" type="parTrans" cxnId="{5E7AB60D-087F-4E60-ACEA-AD43914F6C46}">
      <dgm:prSet/>
      <dgm:spPr/>
      <dgm:t>
        <a:bodyPr/>
        <a:lstStyle/>
        <a:p>
          <a:endParaRPr lang="en-US"/>
        </a:p>
      </dgm:t>
    </dgm:pt>
    <dgm:pt modelId="{76FFF0D3-9105-4533-B84F-20E04CF535E1}" type="sibTrans" cxnId="{5E7AB60D-087F-4E60-ACEA-AD43914F6C46}">
      <dgm:prSet/>
      <dgm:spPr/>
      <dgm:t>
        <a:bodyPr/>
        <a:lstStyle/>
        <a:p>
          <a:endParaRPr lang="en-US"/>
        </a:p>
      </dgm:t>
    </dgm:pt>
    <dgm:pt modelId="{ACA22392-FE5C-4A98-AE19-A4BD3EEB9922}">
      <dgm:prSet/>
      <dgm:spPr/>
      <dgm:t>
        <a:bodyPr/>
        <a:lstStyle/>
        <a:p>
          <a:r>
            <a:rPr lang="en-US"/>
            <a:t>Automation</a:t>
          </a:r>
        </a:p>
      </dgm:t>
    </dgm:pt>
    <dgm:pt modelId="{5399D7C2-6DA6-4A29-949C-1F3A60A0E168}" type="parTrans" cxnId="{F40BCD1D-F857-46B6-9665-060D89BBF8B6}">
      <dgm:prSet/>
      <dgm:spPr/>
      <dgm:t>
        <a:bodyPr/>
        <a:lstStyle/>
        <a:p>
          <a:endParaRPr lang="en-US"/>
        </a:p>
      </dgm:t>
    </dgm:pt>
    <dgm:pt modelId="{1BDC2D60-11FD-4387-9942-D00BD9C0B080}" type="sibTrans" cxnId="{F40BCD1D-F857-46B6-9665-060D89BBF8B6}">
      <dgm:prSet/>
      <dgm:spPr/>
      <dgm:t>
        <a:bodyPr/>
        <a:lstStyle/>
        <a:p>
          <a:endParaRPr lang="en-US"/>
        </a:p>
      </dgm:t>
    </dgm:pt>
    <dgm:pt modelId="{03EBCBD9-B872-4376-9268-E6133BE3C076}">
      <dgm:prSet/>
      <dgm:spPr/>
      <dgm:t>
        <a:bodyPr/>
        <a:lstStyle/>
        <a:p>
          <a:r>
            <a:rPr lang="en-US"/>
            <a:t>‘Management by algorithm’ </a:t>
          </a:r>
        </a:p>
      </dgm:t>
    </dgm:pt>
    <dgm:pt modelId="{A7E6A040-931E-4CBC-B9FA-7A34E221799C}" type="parTrans" cxnId="{1B37F7C7-8EDD-4D16-8B3E-74D5B0F1F768}">
      <dgm:prSet/>
      <dgm:spPr/>
      <dgm:t>
        <a:bodyPr/>
        <a:lstStyle/>
        <a:p>
          <a:endParaRPr lang="en-US"/>
        </a:p>
      </dgm:t>
    </dgm:pt>
    <dgm:pt modelId="{BB3827AC-354A-4FDD-8D43-F4CF863767A9}" type="sibTrans" cxnId="{1B37F7C7-8EDD-4D16-8B3E-74D5B0F1F768}">
      <dgm:prSet/>
      <dgm:spPr/>
      <dgm:t>
        <a:bodyPr/>
        <a:lstStyle/>
        <a:p>
          <a:endParaRPr lang="en-US"/>
        </a:p>
      </dgm:t>
    </dgm:pt>
    <dgm:pt modelId="{53BB97F9-7CE4-4622-9AF0-2BC70157ECC4}">
      <dgm:prSet/>
      <dgm:spPr/>
      <dgm:t>
        <a:bodyPr/>
        <a:lstStyle/>
        <a:p>
          <a:r>
            <a:rPr lang="en-US" dirty="0"/>
            <a:t>sustainability / climate change (just transition to  low carbon economy)</a:t>
          </a:r>
        </a:p>
      </dgm:t>
    </dgm:pt>
    <dgm:pt modelId="{0F6F93D4-1B4D-441F-BE73-920215B53A02}" type="parTrans" cxnId="{1925A8FE-A522-4BE9-ABD3-6EFEB0CF9B52}">
      <dgm:prSet/>
      <dgm:spPr/>
      <dgm:t>
        <a:bodyPr/>
        <a:lstStyle/>
        <a:p>
          <a:endParaRPr lang="en-US"/>
        </a:p>
      </dgm:t>
    </dgm:pt>
    <dgm:pt modelId="{46E9C29F-C337-4CEC-82DA-E3FF19EE8EE5}" type="sibTrans" cxnId="{1925A8FE-A522-4BE9-ABD3-6EFEB0CF9B52}">
      <dgm:prSet/>
      <dgm:spPr/>
      <dgm:t>
        <a:bodyPr/>
        <a:lstStyle/>
        <a:p>
          <a:endParaRPr lang="en-US"/>
        </a:p>
      </dgm:t>
    </dgm:pt>
    <dgm:pt modelId="{CEB51FAC-4BF8-784E-9B46-AB5A688E0394}" type="pres">
      <dgm:prSet presAssocID="{63DB98F3-DFF5-49AE-8034-C8E3D60C1D51}" presName="linear" presStyleCnt="0">
        <dgm:presLayoutVars>
          <dgm:animLvl val="lvl"/>
          <dgm:resizeHandles val="exact"/>
        </dgm:presLayoutVars>
      </dgm:prSet>
      <dgm:spPr/>
    </dgm:pt>
    <dgm:pt modelId="{84603747-4B65-9F4A-A788-0CB9898346F5}" type="pres">
      <dgm:prSet presAssocID="{2DA192C0-E6DB-4BBA-920C-E6CEEADC10D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A3AA6F6-4A33-424E-AB47-C872D2B71AF8}" type="pres">
      <dgm:prSet presAssocID="{2DA192C0-E6DB-4BBA-920C-E6CEEADC10DD}" presName="childText" presStyleLbl="revTx" presStyleIdx="0" presStyleCnt="1">
        <dgm:presLayoutVars>
          <dgm:bulletEnabled val="1"/>
        </dgm:presLayoutVars>
      </dgm:prSet>
      <dgm:spPr/>
    </dgm:pt>
    <dgm:pt modelId="{A21809A7-AED2-4C48-8B51-9E3B79110995}" type="pres">
      <dgm:prSet presAssocID="{53BB97F9-7CE4-4622-9AF0-2BC70157ECC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6803C0B-C143-3944-83DA-8E4656055A6E}" type="presOf" srcId="{2DA192C0-E6DB-4BBA-920C-E6CEEADC10DD}" destId="{84603747-4B65-9F4A-A788-0CB9898346F5}" srcOrd="0" destOrd="0" presId="urn:microsoft.com/office/officeart/2005/8/layout/vList2"/>
    <dgm:cxn modelId="{5E7AB60D-087F-4E60-ACEA-AD43914F6C46}" srcId="{2DA192C0-E6DB-4BBA-920C-E6CEEADC10DD}" destId="{0B3ED1EC-6D54-4CA7-93C7-3C9D9CDE11EF}" srcOrd="0" destOrd="0" parTransId="{7B9947BA-B627-4715-99E7-C287DA58589B}" sibTransId="{76FFF0D3-9105-4533-B84F-20E04CF535E1}"/>
    <dgm:cxn modelId="{F40BCD1D-F857-46B6-9665-060D89BBF8B6}" srcId="{2DA192C0-E6DB-4BBA-920C-E6CEEADC10DD}" destId="{ACA22392-FE5C-4A98-AE19-A4BD3EEB9922}" srcOrd="1" destOrd="0" parTransId="{5399D7C2-6DA6-4A29-949C-1F3A60A0E168}" sibTransId="{1BDC2D60-11FD-4387-9942-D00BD9C0B080}"/>
    <dgm:cxn modelId="{8E1E6C27-8218-604B-90C9-24768E6C6CE7}" type="presOf" srcId="{63DB98F3-DFF5-49AE-8034-C8E3D60C1D51}" destId="{CEB51FAC-4BF8-784E-9B46-AB5A688E0394}" srcOrd="0" destOrd="0" presId="urn:microsoft.com/office/officeart/2005/8/layout/vList2"/>
    <dgm:cxn modelId="{61230560-FC69-4CBB-943A-7F9E9B085B5B}" srcId="{63DB98F3-DFF5-49AE-8034-C8E3D60C1D51}" destId="{2DA192C0-E6DB-4BBA-920C-E6CEEADC10DD}" srcOrd="0" destOrd="0" parTransId="{76629267-2CB9-4EF9-91D0-EDAD2BE62730}" sibTransId="{FE71735E-E84E-4F82-AD46-5D9B5BF90D04}"/>
    <dgm:cxn modelId="{3C740862-4243-C448-9239-F1C5FA1006BC}" type="presOf" srcId="{53BB97F9-7CE4-4622-9AF0-2BC70157ECC4}" destId="{A21809A7-AED2-4C48-8B51-9E3B79110995}" srcOrd="0" destOrd="0" presId="urn:microsoft.com/office/officeart/2005/8/layout/vList2"/>
    <dgm:cxn modelId="{0F86C66E-A1BB-8949-86BE-17A9A147CAD2}" type="presOf" srcId="{0B3ED1EC-6D54-4CA7-93C7-3C9D9CDE11EF}" destId="{7A3AA6F6-4A33-424E-AB47-C872D2B71AF8}" srcOrd="0" destOrd="0" presId="urn:microsoft.com/office/officeart/2005/8/layout/vList2"/>
    <dgm:cxn modelId="{22A5537F-635A-D146-AAFE-69B3F444DCE0}" type="presOf" srcId="{ACA22392-FE5C-4A98-AE19-A4BD3EEB9922}" destId="{7A3AA6F6-4A33-424E-AB47-C872D2B71AF8}" srcOrd="0" destOrd="1" presId="urn:microsoft.com/office/officeart/2005/8/layout/vList2"/>
    <dgm:cxn modelId="{4941E498-D155-6A49-A420-1C18C2F69C3F}" type="presOf" srcId="{03EBCBD9-B872-4376-9268-E6133BE3C076}" destId="{7A3AA6F6-4A33-424E-AB47-C872D2B71AF8}" srcOrd="0" destOrd="2" presId="urn:microsoft.com/office/officeart/2005/8/layout/vList2"/>
    <dgm:cxn modelId="{1B37F7C7-8EDD-4D16-8B3E-74D5B0F1F768}" srcId="{2DA192C0-E6DB-4BBA-920C-E6CEEADC10DD}" destId="{03EBCBD9-B872-4376-9268-E6133BE3C076}" srcOrd="2" destOrd="0" parTransId="{A7E6A040-931E-4CBC-B9FA-7A34E221799C}" sibTransId="{BB3827AC-354A-4FDD-8D43-F4CF863767A9}"/>
    <dgm:cxn modelId="{1925A8FE-A522-4BE9-ABD3-6EFEB0CF9B52}" srcId="{63DB98F3-DFF5-49AE-8034-C8E3D60C1D51}" destId="{53BB97F9-7CE4-4622-9AF0-2BC70157ECC4}" srcOrd="1" destOrd="0" parTransId="{0F6F93D4-1B4D-441F-BE73-920215B53A02}" sibTransId="{46E9C29F-C337-4CEC-82DA-E3FF19EE8EE5}"/>
    <dgm:cxn modelId="{4D7CB466-9244-DA40-A0E7-EDB4E9389A42}" type="presParOf" srcId="{CEB51FAC-4BF8-784E-9B46-AB5A688E0394}" destId="{84603747-4B65-9F4A-A788-0CB9898346F5}" srcOrd="0" destOrd="0" presId="urn:microsoft.com/office/officeart/2005/8/layout/vList2"/>
    <dgm:cxn modelId="{378F9AE8-CCDE-F24E-9108-B745A9EEE3F1}" type="presParOf" srcId="{CEB51FAC-4BF8-784E-9B46-AB5A688E0394}" destId="{7A3AA6F6-4A33-424E-AB47-C872D2B71AF8}" srcOrd="1" destOrd="0" presId="urn:microsoft.com/office/officeart/2005/8/layout/vList2"/>
    <dgm:cxn modelId="{4A1AFEEC-A130-3F43-A89F-AABE30F8E89C}" type="presParOf" srcId="{CEB51FAC-4BF8-784E-9B46-AB5A688E0394}" destId="{A21809A7-AED2-4C48-8B51-9E3B791109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3C6AEA-1847-4A73-803E-631223531ECB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51E1AE-BAC0-468A-906D-371C40EE19F0}">
      <dgm:prSet/>
      <dgm:spPr/>
      <dgm:t>
        <a:bodyPr/>
        <a:lstStyle/>
        <a:p>
          <a:r>
            <a:rPr lang="en-US" dirty="0"/>
            <a:t>Sufficiently embedded within the (policy and law) regulatory space and reform processes (NEDLAC)*</a:t>
          </a:r>
        </a:p>
      </dgm:t>
    </dgm:pt>
    <dgm:pt modelId="{AC7AA9EB-136D-46BC-92AA-6D6465769284}" type="parTrans" cxnId="{4F8C69F1-9198-4555-84AA-49B726297039}">
      <dgm:prSet/>
      <dgm:spPr/>
      <dgm:t>
        <a:bodyPr/>
        <a:lstStyle/>
        <a:p>
          <a:endParaRPr lang="en-US"/>
        </a:p>
      </dgm:t>
    </dgm:pt>
    <dgm:pt modelId="{CE3706CA-D373-49EA-BF0A-1170B645DD7F}" type="sibTrans" cxnId="{4F8C69F1-9198-4555-84AA-49B726297039}">
      <dgm:prSet/>
      <dgm:spPr/>
      <dgm:t>
        <a:bodyPr/>
        <a:lstStyle/>
        <a:p>
          <a:endParaRPr lang="en-US"/>
        </a:p>
      </dgm:t>
    </dgm:pt>
    <dgm:pt modelId="{BD44919D-175D-49B9-BB69-B84EC4EA15BD}">
      <dgm:prSet/>
      <dgm:spPr/>
      <dgm:t>
        <a:bodyPr/>
        <a:lstStyle/>
        <a:p>
          <a:r>
            <a:rPr lang="en-US" dirty="0"/>
            <a:t>Must promote the pillars the decent work (strategy goals with skills development framework)*</a:t>
          </a:r>
        </a:p>
        <a:p>
          <a:endParaRPr lang="en-US" dirty="0"/>
        </a:p>
      </dgm:t>
    </dgm:pt>
    <dgm:pt modelId="{09A7D33C-7816-4541-8D91-9B3C17427B80}" type="parTrans" cxnId="{915AEBDF-0946-4AF8-AF02-5331DB2708FA}">
      <dgm:prSet/>
      <dgm:spPr/>
      <dgm:t>
        <a:bodyPr/>
        <a:lstStyle/>
        <a:p>
          <a:endParaRPr lang="en-US"/>
        </a:p>
      </dgm:t>
    </dgm:pt>
    <dgm:pt modelId="{F4A2F6AD-116A-4240-9FBD-A7B29A51F171}" type="sibTrans" cxnId="{915AEBDF-0946-4AF8-AF02-5331DB2708FA}">
      <dgm:prSet/>
      <dgm:spPr/>
      <dgm:t>
        <a:bodyPr/>
        <a:lstStyle/>
        <a:p>
          <a:endParaRPr lang="en-US"/>
        </a:p>
      </dgm:t>
    </dgm:pt>
    <dgm:pt modelId="{D3EF6EDA-35B3-407A-9A10-A9CD47B337D2}">
      <dgm:prSet/>
      <dgm:spPr/>
      <dgm:t>
        <a:bodyPr/>
        <a:lstStyle/>
        <a:p>
          <a:r>
            <a:rPr lang="en-US" dirty="0"/>
            <a:t>Accessible / useful in social dialogue processes*</a:t>
          </a:r>
        </a:p>
      </dgm:t>
    </dgm:pt>
    <dgm:pt modelId="{D851EB05-CA1F-41F2-A889-9CCE748A0968}" type="parTrans" cxnId="{9835A300-4983-4C55-82BB-60BF3091B9D7}">
      <dgm:prSet/>
      <dgm:spPr/>
      <dgm:t>
        <a:bodyPr/>
        <a:lstStyle/>
        <a:p>
          <a:endParaRPr lang="en-US"/>
        </a:p>
      </dgm:t>
    </dgm:pt>
    <dgm:pt modelId="{65DA995F-ACFA-4533-AFA3-91FAEA5009FB}" type="sibTrans" cxnId="{9835A300-4983-4C55-82BB-60BF3091B9D7}">
      <dgm:prSet/>
      <dgm:spPr/>
      <dgm:t>
        <a:bodyPr/>
        <a:lstStyle/>
        <a:p>
          <a:endParaRPr lang="en-US"/>
        </a:p>
      </dgm:t>
    </dgm:pt>
    <dgm:pt modelId="{8595C0A3-EEF4-4C16-8CC5-C5CDE15FB173}">
      <dgm:prSet/>
      <dgm:spPr/>
      <dgm:t>
        <a:bodyPr/>
        <a:lstStyle/>
        <a:p>
          <a:pPr>
            <a:buFontTx/>
            <a:buNone/>
          </a:pPr>
          <a:r>
            <a:rPr lang="en-US" dirty="0"/>
            <a:t>* Trade offs / incentives </a:t>
          </a:r>
        </a:p>
      </dgm:t>
    </dgm:pt>
    <dgm:pt modelId="{D1668480-D2BE-4805-9EED-404A1BC4F50C}" type="parTrans" cxnId="{365AAF11-CFFC-43B3-9823-42C0A5E701F9}">
      <dgm:prSet/>
      <dgm:spPr/>
      <dgm:t>
        <a:bodyPr/>
        <a:lstStyle/>
        <a:p>
          <a:endParaRPr lang="en-US"/>
        </a:p>
      </dgm:t>
    </dgm:pt>
    <dgm:pt modelId="{85E4F05A-B086-46E2-AF74-B5AE43A2CA96}" type="sibTrans" cxnId="{365AAF11-CFFC-43B3-9823-42C0A5E701F9}">
      <dgm:prSet/>
      <dgm:spPr/>
      <dgm:t>
        <a:bodyPr/>
        <a:lstStyle/>
        <a:p>
          <a:endParaRPr lang="en-US"/>
        </a:p>
      </dgm:t>
    </dgm:pt>
    <dgm:pt modelId="{21DED924-FCBB-4D42-9F90-D20C889B4587}" type="pres">
      <dgm:prSet presAssocID="{F53C6AEA-1847-4A73-803E-631223531ECB}" presName="linear" presStyleCnt="0">
        <dgm:presLayoutVars>
          <dgm:animLvl val="lvl"/>
          <dgm:resizeHandles val="exact"/>
        </dgm:presLayoutVars>
      </dgm:prSet>
      <dgm:spPr/>
    </dgm:pt>
    <dgm:pt modelId="{0BF237D9-89F2-AC44-B8AF-EAFDDEDF66AF}" type="pres">
      <dgm:prSet presAssocID="{0F51E1AE-BAC0-468A-906D-371C40EE19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D800D9C-501E-9E48-80BA-44D0718F7464}" type="pres">
      <dgm:prSet presAssocID="{CE3706CA-D373-49EA-BF0A-1170B645DD7F}" presName="spacer" presStyleCnt="0"/>
      <dgm:spPr/>
    </dgm:pt>
    <dgm:pt modelId="{1C8DEC95-C8F2-AA46-A7CE-D5590FBCAC63}" type="pres">
      <dgm:prSet presAssocID="{BD44919D-175D-49B9-BB69-B84EC4EA15B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B4D8D5-635A-DA4A-8BD3-013EBC62F23A}" type="pres">
      <dgm:prSet presAssocID="{F4A2F6AD-116A-4240-9FBD-A7B29A51F171}" presName="spacer" presStyleCnt="0"/>
      <dgm:spPr/>
    </dgm:pt>
    <dgm:pt modelId="{BA93FCE8-6572-2745-9BF7-D44AF85739A8}" type="pres">
      <dgm:prSet presAssocID="{D3EF6EDA-35B3-407A-9A10-A9CD47B337D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5633796-680F-1446-A5F6-3D98EEA17B53}" type="pres">
      <dgm:prSet presAssocID="{D3EF6EDA-35B3-407A-9A10-A9CD47B337D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835A300-4983-4C55-82BB-60BF3091B9D7}" srcId="{F53C6AEA-1847-4A73-803E-631223531ECB}" destId="{D3EF6EDA-35B3-407A-9A10-A9CD47B337D2}" srcOrd="2" destOrd="0" parTransId="{D851EB05-CA1F-41F2-A889-9CCE748A0968}" sibTransId="{65DA995F-ACFA-4533-AFA3-91FAEA5009FB}"/>
    <dgm:cxn modelId="{A6CCBC05-FD20-514A-BA90-6EC254F17806}" type="presOf" srcId="{F53C6AEA-1847-4A73-803E-631223531ECB}" destId="{21DED924-FCBB-4D42-9F90-D20C889B4587}" srcOrd="0" destOrd="0" presId="urn:microsoft.com/office/officeart/2005/8/layout/vList2"/>
    <dgm:cxn modelId="{365AAF11-CFFC-43B3-9823-42C0A5E701F9}" srcId="{D3EF6EDA-35B3-407A-9A10-A9CD47B337D2}" destId="{8595C0A3-EEF4-4C16-8CC5-C5CDE15FB173}" srcOrd="0" destOrd="0" parTransId="{D1668480-D2BE-4805-9EED-404A1BC4F50C}" sibTransId="{85E4F05A-B086-46E2-AF74-B5AE43A2CA96}"/>
    <dgm:cxn modelId="{CA42F28A-36F3-524F-BD78-A66A28AA680E}" type="presOf" srcId="{0F51E1AE-BAC0-468A-906D-371C40EE19F0}" destId="{0BF237D9-89F2-AC44-B8AF-EAFDDEDF66AF}" srcOrd="0" destOrd="0" presId="urn:microsoft.com/office/officeart/2005/8/layout/vList2"/>
    <dgm:cxn modelId="{422913C5-F98A-B649-B46B-FBABB1A5F78C}" type="presOf" srcId="{8595C0A3-EEF4-4C16-8CC5-C5CDE15FB173}" destId="{15633796-680F-1446-A5F6-3D98EEA17B53}" srcOrd="0" destOrd="0" presId="urn:microsoft.com/office/officeart/2005/8/layout/vList2"/>
    <dgm:cxn modelId="{15F7BCD2-379B-1141-B594-610CFAB227FF}" type="presOf" srcId="{D3EF6EDA-35B3-407A-9A10-A9CD47B337D2}" destId="{BA93FCE8-6572-2745-9BF7-D44AF85739A8}" srcOrd="0" destOrd="0" presId="urn:microsoft.com/office/officeart/2005/8/layout/vList2"/>
    <dgm:cxn modelId="{915AEBDF-0946-4AF8-AF02-5331DB2708FA}" srcId="{F53C6AEA-1847-4A73-803E-631223531ECB}" destId="{BD44919D-175D-49B9-BB69-B84EC4EA15BD}" srcOrd="1" destOrd="0" parTransId="{09A7D33C-7816-4541-8D91-9B3C17427B80}" sibTransId="{F4A2F6AD-116A-4240-9FBD-A7B29A51F171}"/>
    <dgm:cxn modelId="{17CC3CF1-9CDE-5F45-AE8E-AC36054C2C49}" type="presOf" srcId="{BD44919D-175D-49B9-BB69-B84EC4EA15BD}" destId="{1C8DEC95-C8F2-AA46-A7CE-D5590FBCAC63}" srcOrd="0" destOrd="0" presId="urn:microsoft.com/office/officeart/2005/8/layout/vList2"/>
    <dgm:cxn modelId="{4F8C69F1-9198-4555-84AA-49B726297039}" srcId="{F53C6AEA-1847-4A73-803E-631223531ECB}" destId="{0F51E1AE-BAC0-468A-906D-371C40EE19F0}" srcOrd="0" destOrd="0" parTransId="{AC7AA9EB-136D-46BC-92AA-6D6465769284}" sibTransId="{CE3706CA-D373-49EA-BF0A-1170B645DD7F}"/>
    <dgm:cxn modelId="{475EC7FD-F09E-274C-8F63-1BD8AC542134}" type="presParOf" srcId="{21DED924-FCBB-4D42-9F90-D20C889B4587}" destId="{0BF237D9-89F2-AC44-B8AF-EAFDDEDF66AF}" srcOrd="0" destOrd="0" presId="urn:microsoft.com/office/officeart/2005/8/layout/vList2"/>
    <dgm:cxn modelId="{8B96A83B-AF05-2C41-A964-8C224A38F02D}" type="presParOf" srcId="{21DED924-FCBB-4D42-9F90-D20C889B4587}" destId="{5D800D9C-501E-9E48-80BA-44D0718F7464}" srcOrd="1" destOrd="0" presId="urn:microsoft.com/office/officeart/2005/8/layout/vList2"/>
    <dgm:cxn modelId="{926B405C-38CF-2748-A94E-C8A462DCBE7F}" type="presParOf" srcId="{21DED924-FCBB-4D42-9F90-D20C889B4587}" destId="{1C8DEC95-C8F2-AA46-A7CE-D5590FBCAC63}" srcOrd="2" destOrd="0" presId="urn:microsoft.com/office/officeart/2005/8/layout/vList2"/>
    <dgm:cxn modelId="{F1FFDE7D-B7FB-5D49-B0B6-4C889B03E55D}" type="presParOf" srcId="{21DED924-FCBB-4D42-9F90-D20C889B4587}" destId="{55B4D8D5-635A-DA4A-8BD3-013EBC62F23A}" srcOrd="3" destOrd="0" presId="urn:microsoft.com/office/officeart/2005/8/layout/vList2"/>
    <dgm:cxn modelId="{7A3AB5F6-FE42-D44A-8570-BF3D25919924}" type="presParOf" srcId="{21DED924-FCBB-4D42-9F90-D20C889B4587}" destId="{BA93FCE8-6572-2745-9BF7-D44AF85739A8}" srcOrd="4" destOrd="0" presId="urn:microsoft.com/office/officeart/2005/8/layout/vList2"/>
    <dgm:cxn modelId="{AB1173A0-439C-0E48-8C3C-C48299E4E9B2}" type="presParOf" srcId="{21DED924-FCBB-4D42-9F90-D20C889B4587}" destId="{15633796-680F-1446-A5F6-3D98EEA17B5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03747-4B65-9F4A-A788-0CB9898346F5}">
      <dsp:nvSpPr>
        <dsp:cNvPr id="0" name=""/>
        <dsp:cNvSpPr/>
      </dsp:nvSpPr>
      <dsp:spPr>
        <a:xfrm>
          <a:off x="0" y="48669"/>
          <a:ext cx="5158427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technological disruptions impacting the organization of work and the performance of work</a:t>
          </a:r>
        </a:p>
      </dsp:txBody>
      <dsp:txXfrm>
        <a:off x="64425" y="113094"/>
        <a:ext cx="5029577" cy="1190909"/>
      </dsp:txXfrm>
    </dsp:sp>
    <dsp:sp modelId="{7A3AA6F6-4A33-424E-AB47-C872D2B71AF8}">
      <dsp:nvSpPr>
        <dsp:cNvPr id="0" name=""/>
        <dsp:cNvSpPr/>
      </dsp:nvSpPr>
      <dsp:spPr>
        <a:xfrm>
          <a:off x="0" y="1368429"/>
          <a:ext cx="5158427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78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Fragmentation and platform economy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Automation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‘Management by algorithm’ </a:t>
          </a:r>
        </a:p>
      </dsp:txBody>
      <dsp:txXfrm>
        <a:off x="0" y="1368429"/>
        <a:ext cx="5158427" cy="993600"/>
      </dsp:txXfrm>
    </dsp:sp>
    <dsp:sp modelId="{A21809A7-AED2-4C48-8B51-9E3B79110995}">
      <dsp:nvSpPr>
        <dsp:cNvPr id="0" name=""/>
        <dsp:cNvSpPr/>
      </dsp:nvSpPr>
      <dsp:spPr>
        <a:xfrm>
          <a:off x="0" y="2362030"/>
          <a:ext cx="5158427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sustainability / climate change (just transition to  low carbon economy)</a:t>
          </a:r>
        </a:p>
      </dsp:txBody>
      <dsp:txXfrm>
        <a:off x="64425" y="2426455"/>
        <a:ext cx="5029577" cy="1190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F237D9-89F2-AC44-B8AF-EAFDDEDF66AF}">
      <dsp:nvSpPr>
        <dsp:cNvPr id="0" name=""/>
        <dsp:cNvSpPr/>
      </dsp:nvSpPr>
      <dsp:spPr>
        <a:xfrm>
          <a:off x="0" y="82462"/>
          <a:ext cx="7721855" cy="14619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Sufficiently embedded within the (policy and law) regulatory space and reform processes (NEDLAC)*</a:t>
          </a:r>
        </a:p>
      </dsp:txBody>
      <dsp:txXfrm>
        <a:off x="71365" y="153827"/>
        <a:ext cx="7579125" cy="1319185"/>
      </dsp:txXfrm>
    </dsp:sp>
    <dsp:sp modelId="{1C8DEC95-C8F2-AA46-A7CE-D5590FBCAC63}">
      <dsp:nvSpPr>
        <dsp:cNvPr id="0" name=""/>
        <dsp:cNvSpPr/>
      </dsp:nvSpPr>
      <dsp:spPr>
        <a:xfrm>
          <a:off x="0" y="1613497"/>
          <a:ext cx="7721855" cy="14619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Must promote the pillars the decent work (strategy goals with skills development framework)*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71365" y="1684862"/>
        <a:ext cx="7579125" cy="1319185"/>
      </dsp:txXfrm>
    </dsp:sp>
    <dsp:sp modelId="{BA93FCE8-6572-2745-9BF7-D44AF85739A8}">
      <dsp:nvSpPr>
        <dsp:cNvPr id="0" name=""/>
        <dsp:cNvSpPr/>
      </dsp:nvSpPr>
      <dsp:spPr>
        <a:xfrm>
          <a:off x="0" y="3144532"/>
          <a:ext cx="7721855" cy="14619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Accessible / useful in social dialogue processes*</a:t>
          </a:r>
        </a:p>
      </dsp:txBody>
      <dsp:txXfrm>
        <a:off x="71365" y="3215897"/>
        <a:ext cx="7579125" cy="1319185"/>
      </dsp:txXfrm>
    </dsp:sp>
    <dsp:sp modelId="{15633796-680F-1446-A5F6-3D98EEA17B53}">
      <dsp:nvSpPr>
        <dsp:cNvPr id="0" name=""/>
        <dsp:cNvSpPr/>
      </dsp:nvSpPr>
      <dsp:spPr>
        <a:xfrm>
          <a:off x="0" y="4606447"/>
          <a:ext cx="7721855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16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lang="en-US" sz="1900" kern="1200" dirty="0"/>
            <a:t>* Trade offs / incentives </a:t>
          </a:r>
        </a:p>
      </dsp:txBody>
      <dsp:txXfrm>
        <a:off x="0" y="4606447"/>
        <a:ext cx="7721855" cy="397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1C55A-719A-34EF-B743-B28268963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A7094-C28F-47F0-E329-761AEE4CD1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028F1-FCAF-EE0E-AD77-8E90E3DA6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27567-F902-B2A0-F1FC-8A408476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562A3-7F54-454D-3360-9C8C4E90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30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7DCE-17C2-B3A2-B43F-DA37BC145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2E901-C770-9EA1-FBE4-9869D0802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312F7-0C90-D2F5-5C34-C5F44259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BF69B-E4E6-B14E-62CC-90B7BCEE2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781EA-E1A4-C96A-51EB-EE794197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AFFD0A-F4F4-DDDE-64DF-D68390122B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D3C62-8CF2-E921-9184-05381CF16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7576-FD64-6CCD-6632-B0D8CEAD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C0C0F-6E6C-2389-F749-BFE55D66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5EA3E-DC79-837D-A200-5FAB99A4F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6BA28-8749-17E2-BA5C-FFC46520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5DE8-A97C-A213-1507-99470A307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83B85-3E9F-54C8-0673-F29411A9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6B08-7C1E-D947-0330-485E7CC7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ECA07-E373-BC79-1A83-8789D8A6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4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81FFA-7F2A-E6D9-CF1D-862B9943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CAE34-0437-139A-399C-8FA6EBFD5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D285C-23F8-7BC6-6B13-F3C7829ED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8B2A4-9DD6-72F3-75CA-1A9F3ABE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6F9C2-3C12-93D8-CFE2-792EAEBB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F7F30-6D9B-3D52-1BBF-8133D2E2A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47E8E-43A3-DAEE-A18F-717B45F62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BF65F-63B8-7C7A-939B-B9DA17897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33F8B-72CA-B411-73CC-E841DDCC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ADDC4-3033-15E4-9449-44302CD9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925DB-81D7-1CF1-1255-5A9ABDCF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4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D808-6528-69BE-D2EE-18B801C6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AE093-91CD-8958-9938-463EEAE6B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02D03-B287-29BD-77AF-A2E9AF836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FB135A-CA9C-9C55-C845-1F65172A8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3FFD25-AE7E-D14A-6877-52388F5A1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5FE0C-9F01-076A-31F9-722CD624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2661CD-9577-11F0-9331-AB809569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88E57-3E12-98A1-04B2-9DCCC951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19E8-DAF1-0E03-8D3B-7B15EFC45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D4678-30C9-E765-5553-83E5F9E24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2667D-6F45-EAB0-4FB4-960892BB6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91CCE9-3085-A1C9-0508-245B85DD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0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EEB60B-F4A2-0908-8F88-14578110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F6A179-7308-748B-9668-B8135534B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8C85C-1B1F-38D4-BCDD-BDA7CED17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0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34777-3D87-B4A2-E7E1-A91004AC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85D8C-FCED-0469-8157-D00CE2D33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DE0EB-D503-4875-96DC-57F7E78F0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77A03-B221-E627-C062-8CF27C6B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E8F89-7D23-ED8E-7577-BFB4E51F1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59EC1-C259-7340-68E9-69F6E1DC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1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5577-800E-ADFE-D92C-C6E2AD80F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E4E2E4-6B4F-AB84-7287-E311014FC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A4778-D77B-AC9D-12C7-F8E4028DF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9F552-39B3-5A03-701E-C1ABEC05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95FFA-2ACD-2BA8-A858-15740E797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0401C-7CE4-7246-18A6-C32F6E22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0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F94045-712A-AD87-7A54-593DC0D6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FE265-D9DF-1E08-4827-E21CB143D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2DAD6-84F8-94B6-E529-C4A837464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DFEDC-659B-D84E-90E2-0BF2B843B20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EA458-96CA-3CDE-FA7F-CBB385194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D3E27-F6CE-6258-0696-E630D8025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CFDD-A598-9647-85D1-F41FAA742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5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9" name="Rectangle 113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21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897D2-4534-4D9E-6171-F31C6F9E1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305" y="2942894"/>
            <a:ext cx="5386661" cy="2650888"/>
          </a:xfrm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Regulatory (policy) perspectives related to digital skills: </a:t>
            </a:r>
            <a:br>
              <a:rPr lang="en-US" sz="3200" dirty="0">
                <a:solidFill>
                  <a:schemeClr val="bg1"/>
                </a:solidFill>
              </a:rPr>
            </a:b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‘How the digital skills landscape (strategy and framework) relate to the regulation of work’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134BDB-C06D-DA6F-E790-8AF898DD1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6387" y="1309942"/>
            <a:ext cx="2138900" cy="1261316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Prof Debbie Collier</a:t>
            </a:r>
          </a:p>
          <a:p>
            <a:r>
              <a:rPr lang="en-US" sz="2000" dirty="0">
                <a:solidFill>
                  <a:schemeClr val="bg1"/>
                </a:solidFill>
              </a:rPr>
              <a:t>CENTROW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592EEB29-B312-6A7D-E3AB-6C323783D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9328" y="2907010"/>
            <a:ext cx="2840944" cy="164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6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4437148-A958-7AF0-7318-D03CB476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879" y="-275819"/>
            <a:ext cx="10515600" cy="1828444"/>
          </a:xfrm>
        </p:spPr>
        <p:txBody>
          <a:bodyPr>
            <a:normAutofit/>
          </a:bodyPr>
          <a:lstStyle/>
          <a:p>
            <a:pPr algn="ctr"/>
            <a:r>
              <a:rPr lang="en-US" sz="5200" dirty="0"/>
              <a:t>Digital skills policy landscape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23FA9BB-BECD-9277-7BBA-6D10D3AFAC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2406" y="1093904"/>
            <a:ext cx="5578079" cy="4829988"/>
          </a:xfrm>
        </p:spPr>
        <p:txBody>
          <a:bodyPr>
            <a:noAutofit/>
          </a:bodyPr>
          <a:lstStyle/>
          <a:p>
            <a:r>
              <a:rPr lang="en-US" sz="1200" b="1" dirty="0"/>
              <a:t>Digital and Future Skills Strategy</a:t>
            </a:r>
          </a:p>
          <a:p>
            <a:pPr lvl="1"/>
            <a:r>
              <a:rPr lang="en-US" sz="1200" i="1" dirty="0"/>
              <a:t>‘empowerment for effective participation in the 21</a:t>
            </a:r>
            <a:r>
              <a:rPr lang="en-US" sz="1200" i="1" baseline="30000" dirty="0"/>
              <a:t>st</a:t>
            </a:r>
            <a:r>
              <a:rPr lang="en-US" sz="1200" i="1" dirty="0"/>
              <a:t> society’</a:t>
            </a:r>
          </a:p>
          <a:p>
            <a:pPr lvl="2"/>
            <a:r>
              <a:rPr lang="en-US" sz="1200" i="1" dirty="0"/>
              <a:t>‘envisages a society of digitally skilled South Africans’</a:t>
            </a:r>
          </a:p>
          <a:p>
            <a:pPr lvl="2"/>
            <a:r>
              <a:rPr lang="en-US" sz="1200" i="1" dirty="0"/>
              <a:t>‘consciously avoids setting out specific digital skills’</a:t>
            </a:r>
          </a:p>
          <a:p>
            <a:pPr marL="914400" lvl="2" indent="0">
              <a:buNone/>
            </a:pPr>
            <a:r>
              <a:rPr lang="en-US" sz="1200" dirty="0"/>
              <a:t>And provides:</a:t>
            </a:r>
          </a:p>
          <a:p>
            <a:pPr lvl="2"/>
            <a:r>
              <a:rPr lang="en-US" sz="1200" i="1" dirty="0"/>
              <a:t>‘A roadmap for priority digital skills action points’ – </a:t>
            </a:r>
            <a:r>
              <a:rPr lang="en-US" sz="1200" dirty="0"/>
              <a:t>identifies action points</a:t>
            </a:r>
            <a:endParaRPr lang="en-US" sz="1200" i="1" dirty="0"/>
          </a:p>
          <a:p>
            <a:pPr lvl="2"/>
            <a:r>
              <a:rPr lang="en-US" sz="1200" i="1" dirty="0"/>
              <a:t>‘A roadmap for stakeholder collaboration’ </a:t>
            </a:r>
            <a:r>
              <a:rPr lang="en-US" sz="1200" dirty="0"/>
              <a:t>– identifies stakeholders (including organized business and </a:t>
            </a:r>
            <a:r>
              <a:rPr lang="en-US" sz="1200" dirty="0" err="1"/>
              <a:t>labour</a:t>
            </a:r>
            <a:r>
              <a:rPr lang="en-US" sz="1200" dirty="0"/>
              <a:t>)</a:t>
            </a:r>
            <a:endParaRPr lang="en-US" sz="1200" i="1" dirty="0"/>
          </a:p>
          <a:p>
            <a:pPr lvl="1"/>
            <a:r>
              <a:rPr lang="en-US" sz="1200" dirty="0"/>
              <a:t>8 interconnected strategy elements</a:t>
            </a:r>
          </a:p>
          <a:p>
            <a:pPr lvl="2"/>
            <a:r>
              <a:rPr lang="en-US" sz="1200" dirty="0"/>
              <a:t>Digital foundations; digital futures &amp; mastery</a:t>
            </a:r>
          </a:p>
          <a:p>
            <a:pPr lvl="2"/>
            <a:r>
              <a:rPr lang="en-US" sz="1200" dirty="0"/>
              <a:t>Industry 4.0 and the world of work</a:t>
            </a:r>
          </a:p>
          <a:p>
            <a:pPr lvl="2"/>
            <a:r>
              <a:rPr lang="en-US" sz="1200" dirty="0"/>
              <a:t>Digital skills divide and systemic inequality – special emphasis on youth</a:t>
            </a:r>
          </a:p>
          <a:p>
            <a:pPr lvl="2"/>
            <a:r>
              <a:rPr lang="en-US" sz="1200" dirty="0"/>
              <a:t>Building digital skills awareness; Research &amp; monitoring on digital skills</a:t>
            </a:r>
          </a:p>
          <a:p>
            <a:pPr lvl="2"/>
            <a:r>
              <a:rPr lang="en-US" sz="1200" dirty="0"/>
              <a:t>Co-ordination across stakeholders (incl. gov &amp; social partners); Funding for digital skills</a:t>
            </a:r>
          </a:p>
          <a:p>
            <a:r>
              <a:rPr lang="en-US" sz="1200" b="1" dirty="0"/>
              <a:t>Implementation </a:t>
            </a:r>
            <a:r>
              <a:rPr lang="en-US" sz="1200" b="1" dirty="0" err="1"/>
              <a:t>programme</a:t>
            </a:r>
            <a:r>
              <a:rPr lang="en-US" sz="1200" b="1" dirty="0"/>
              <a:t> guide</a:t>
            </a:r>
          </a:p>
          <a:p>
            <a:pPr lvl="1"/>
            <a:r>
              <a:rPr lang="en-US" sz="1200" i="1" dirty="0"/>
              <a:t>‘Foundation for the continuously evolving efforts to create a strong digital skills building ecosystem’</a:t>
            </a:r>
          </a:p>
          <a:p>
            <a:pPr lvl="1"/>
            <a:r>
              <a:rPr lang="en-US" sz="1200" dirty="0"/>
              <a:t>‘… </a:t>
            </a:r>
            <a:r>
              <a:rPr lang="en-US" sz="1200" i="1" dirty="0"/>
              <a:t>in creating the more in-depth processes for implementation … </a:t>
            </a:r>
            <a:r>
              <a:rPr lang="en-US" sz="1200" i="1" dirty="0" err="1"/>
              <a:t>organisations</a:t>
            </a:r>
            <a:r>
              <a:rPr lang="en-US" sz="1200" i="1" dirty="0"/>
              <a:t> must step forward to produce the … specific planning documents that are needed at sectoral level, and at organizational level to supplement this document and prove greater detail to this complex </a:t>
            </a:r>
            <a:r>
              <a:rPr lang="en-US" sz="1200" i="1" dirty="0" err="1"/>
              <a:t>endeavour</a:t>
            </a:r>
            <a:r>
              <a:rPr lang="en-US" sz="1200" i="1" dirty="0"/>
              <a:t>’.</a:t>
            </a:r>
            <a:endParaRPr lang="en-US" sz="1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609047-69F8-8BDC-3C65-CE1023540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476" y="1203918"/>
            <a:ext cx="5164645" cy="5152494"/>
          </a:xfrm>
        </p:spPr>
        <p:txBody>
          <a:bodyPr>
            <a:normAutofit/>
          </a:bodyPr>
          <a:lstStyle/>
          <a:p>
            <a:r>
              <a:rPr lang="en-US" sz="1400" b="1" dirty="0"/>
              <a:t>Digital Skills Framework (</a:t>
            </a:r>
            <a:r>
              <a:rPr lang="en-US" sz="1400" b="1" dirty="0" err="1"/>
              <a:t>DSFOne</a:t>
            </a:r>
            <a:r>
              <a:rPr lang="en-US" sz="1400" b="1" dirty="0"/>
              <a:t>)</a:t>
            </a:r>
          </a:p>
          <a:p>
            <a:pPr lvl="1"/>
            <a:r>
              <a:rPr lang="en-US" sz="1400" dirty="0"/>
              <a:t>A systematized and structured approach (</a:t>
            </a:r>
            <a:r>
              <a:rPr lang="en-US" sz="1400" i="1" dirty="0"/>
              <a:t>‘a conceptual and logical space’) </a:t>
            </a:r>
            <a:r>
              <a:rPr lang="en-US" sz="1400" dirty="0"/>
              <a:t>for digital skills development and for the </a:t>
            </a:r>
            <a:r>
              <a:rPr lang="en-ZA" sz="1400" dirty="0"/>
              <a:t>transfer and acquisition of digital skills</a:t>
            </a:r>
          </a:p>
          <a:p>
            <a:pPr lvl="2"/>
            <a:r>
              <a:rPr lang="en-ZA" sz="1400" dirty="0"/>
              <a:t>Categorises sets of digital skills and identifies the levels of proficiency related to the educational levels (primary to tertiary) and the world of work</a:t>
            </a:r>
          </a:p>
          <a:p>
            <a:pPr lvl="2"/>
            <a:r>
              <a:rPr lang="en-ZA" sz="1400" dirty="0"/>
              <a:t>A framework for digital skills development and competencies for the acquisition of -</a:t>
            </a:r>
          </a:p>
          <a:p>
            <a:pPr lvl="3"/>
            <a:r>
              <a:rPr lang="en-ZA" sz="1400" dirty="0"/>
              <a:t>Digital literacy / e-literacy</a:t>
            </a:r>
          </a:p>
          <a:p>
            <a:pPr lvl="3"/>
            <a:r>
              <a:rPr lang="en-ZA" sz="1400" dirty="0"/>
              <a:t>Sector user skills </a:t>
            </a:r>
          </a:p>
          <a:p>
            <a:pPr lvl="3"/>
            <a:r>
              <a:rPr lang="en-ZA" sz="1400" dirty="0"/>
              <a:t>Digital leadership skills</a:t>
            </a:r>
          </a:p>
          <a:p>
            <a:pPr lvl="3"/>
            <a:r>
              <a:rPr lang="en-ZA" sz="1400" dirty="0"/>
              <a:t>ICT practitioner skills</a:t>
            </a:r>
          </a:p>
          <a:p>
            <a:pPr lvl="2"/>
            <a:r>
              <a:rPr lang="en-ZA" sz="1400" dirty="0"/>
              <a:t>Identifies 6 competence areas</a:t>
            </a:r>
          </a:p>
          <a:p>
            <a:pPr lvl="2"/>
            <a:endParaRPr lang="en-ZA" sz="1400" dirty="0"/>
          </a:p>
          <a:p>
            <a:pPr lvl="1"/>
            <a:r>
              <a:rPr lang="en-ZA" sz="1400" dirty="0"/>
              <a:t>a planning tool that can be used in multiple contexts – and in the world of work the framework would scaffold skills development / reskilling ‘conversations’ at various levels</a:t>
            </a:r>
          </a:p>
          <a:p>
            <a:pPr lvl="2"/>
            <a:r>
              <a:rPr lang="en-ZA" sz="1400" dirty="0"/>
              <a:t>National</a:t>
            </a:r>
          </a:p>
          <a:p>
            <a:pPr lvl="2"/>
            <a:r>
              <a:rPr lang="en-ZA" sz="1400" dirty="0"/>
              <a:t>Sectoral</a:t>
            </a:r>
          </a:p>
          <a:p>
            <a:pPr lvl="2"/>
            <a:r>
              <a:rPr lang="en-ZA" sz="1400" dirty="0"/>
              <a:t>Enterprise / organisational  </a:t>
            </a:r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2223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75D1A0-5DB5-60AE-758E-0228A4DC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828444"/>
          </a:xfrm>
        </p:spPr>
        <p:txBody>
          <a:bodyPr>
            <a:normAutofit/>
          </a:bodyPr>
          <a:lstStyle/>
          <a:p>
            <a:r>
              <a:rPr lang="en-US" dirty="0"/>
              <a:t>Disruptive forces impacting the world of work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EEDD16A5-FFB1-F953-C024-233E0D0F4FA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21994065"/>
              </p:ext>
            </p:extLst>
          </p:nvPr>
        </p:nvGraphicFramePr>
        <p:xfrm>
          <a:off x="723900" y="1391694"/>
          <a:ext cx="5158427" cy="3730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2D43C-1FF9-8225-05F3-2E3CB2025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675" y="1391694"/>
            <a:ext cx="5164645" cy="373046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The disruptions lead to negotiation (social dialogue) processes (national, sectoral, and enterprise level) and require a plan for reskilling based on a sectoral digital skills framework in the context of: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Restructuring</a:t>
            </a:r>
          </a:p>
          <a:p>
            <a:pPr lvl="1"/>
            <a:r>
              <a:rPr lang="en-US" sz="2000" dirty="0"/>
              <a:t>Retrenchments</a:t>
            </a:r>
          </a:p>
          <a:p>
            <a:pPr lvl="1"/>
            <a:r>
              <a:rPr lang="en-US" sz="2000" dirty="0"/>
              <a:t>Just transitions</a:t>
            </a:r>
          </a:p>
          <a:p>
            <a:pPr lvl="1"/>
            <a:endParaRPr lang="en-US" sz="2000" dirty="0"/>
          </a:p>
          <a:p>
            <a:r>
              <a:rPr lang="en-US" sz="2000" dirty="0"/>
              <a:t>The digital skills strategy (goals and outcomes) supports the development and implementation of reskilling plans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148E2-CDE0-DC21-E5A8-05146B422D9E}"/>
              </a:ext>
            </a:extLst>
          </p:cNvPr>
          <p:cNvSpPr txBox="1"/>
          <p:nvPr/>
        </p:nvSpPr>
        <p:spPr>
          <a:xfrm>
            <a:off x="389302" y="5275706"/>
            <a:ext cx="57806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Digital skills strategy ‘cushions’ the disruptions, by indicating</a:t>
            </a:r>
          </a:p>
          <a:p>
            <a:r>
              <a:rPr lang="en-US" dirty="0"/>
              <a:t>goals and a plan to achieve the goals</a:t>
            </a:r>
          </a:p>
          <a:p>
            <a:endParaRPr lang="en-US" dirty="0"/>
          </a:p>
          <a:p>
            <a:r>
              <a:rPr lang="en-US" dirty="0"/>
              <a:t>(the disruptions provide an opportunity to transform, but </a:t>
            </a:r>
          </a:p>
          <a:p>
            <a:r>
              <a:rPr lang="en-US" dirty="0"/>
              <a:t>also the potential for social disruption and unrest)</a:t>
            </a:r>
          </a:p>
        </p:txBody>
      </p:sp>
    </p:spTree>
    <p:extLst>
      <p:ext uri="{BB962C8B-B14F-4D97-AF65-F5344CB8AC3E}">
        <p14:creationId xmlns:p14="http://schemas.microsoft.com/office/powerpoint/2010/main" val="168499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7236A-ADA2-BAF8-FCDF-2CD690AF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682" y="-551591"/>
            <a:ext cx="7093203" cy="1642969"/>
          </a:xfrm>
        </p:spPr>
        <p:txBody>
          <a:bodyPr anchor="b">
            <a:normAutofit/>
          </a:bodyPr>
          <a:lstStyle/>
          <a:p>
            <a:r>
              <a:rPr lang="en-US" sz="4000" dirty="0"/>
              <a:t>Implementation / adoption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CE47CA7-DF33-442B-26B4-100F8E0902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0"/>
          <a:stretch/>
        </p:blipFill>
        <p:spPr>
          <a:xfrm>
            <a:off x="8858250" y="2100356"/>
            <a:ext cx="3093445" cy="1800318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2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517E00B6-051A-205B-B6C6-6D788646F4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790975"/>
              </p:ext>
            </p:extLst>
          </p:nvPr>
        </p:nvGraphicFramePr>
        <p:xfrm>
          <a:off x="1136395" y="1235729"/>
          <a:ext cx="7721855" cy="508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4713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142</TotalTime>
  <Words>533</Words>
  <Application>Microsoft Office PowerPoint</Application>
  <PresentationFormat>Widescreen</PresentationFormat>
  <Paragraphs>57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Regulatory (policy) perspectives related to digital skills:   ‘How the digital skills landscape (strategy and framework) relate to the regulation of work’</vt:lpstr>
      <vt:lpstr>Digital skills policy landscape</vt:lpstr>
      <vt:lpstr>Disruptive forces impacting the world of work</vt:lpstr>
      <vt:lpstr>Implementation / adoption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Collier</dc:creator>
  <cp:lastModifiedBy>Taki</cp:lastModifiedBy>
  <cp:revision>13</cp:revision>
  <dcterms:created xsi:type="dcterms:W3CDTF">2023-02-16T21:11:04Z</dcterms:created>
  <dcterms:modified xsi:type="dcterms:W3CDTF">2023-02-17T07:29:55Z</dcterms:modified>
</cp:coreProperties>
</file>