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71" r:id="rId3"/>
    <p:sldId id="257" r:id="rId4"/>
    <p:sldId id="258" r:id="rId5"/>
    <p:sldId id="260" r:id="rId6"/>
    <p:sldId id="261" r:id="rId7"/>
    <p:sldId id="262" r:id="rId8"/>
    <p:sldId id="263" r:id="rId9"/>
    <p:sldId id="259" r:id="rId10"/>
    <p:sldId id="264" r:id="rId11"/>
    <p:sldId id="265" r:id="rId12"/>
    <p:sldId id="266" r:id="rId13"/>
    <p:sldId id="267" r:id="rId14"/>
    <p:sldId id="276" r:id="rId15"/>
    <p:sldId id="268" r:id="rId16"/>
    <p:sldId id="269" r:id="rId17"/>
    <p:sldId id="270" r:id="rId18"/>
    <p:sldId id="272" r:id="rId19"/>
    <p:sldId id="273" r:id="rId20"/>
    <p:sldId id="274" r:id="rId21"/>
    <p:sldId id="275"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9048" autoAdjust="0"/>
  </p:normalViewPr>
  <p:slideViewPr>
    <p:cSldViewPr snapToGrid="0">
      <p:cViewPr varScale="1">
        <p:scale>
          <a:sx n="43" d="100"/>
          <a:sy n="43" d="100"/>
        </p:scale>
        <p:origin x="157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008E98-F3EE-4833-951D-3D8DFEB1AE7F}"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59CE845D-0E19-4177-9A2F-1E7ADC6BCA7D}">
      <dgm:prSet/>
      <dgm:spPr/>
      <dgm:t>
        <a:bodyPr/>
        <a:lstStyle/>
        <a:p>
          <a:r>
            <a:rPr lang="en-US" b="1"/>
            <a:t>Industrial relations: </a:t>
          </a:r>
          <a:r>
            <a:rPr lang="en-US"/>
            <a:t>How labor institutions evolve, changes in the nature of work, new forms of work are emerging and workers’ rights, incomes are compromised.</a:t>
          </a:r>
        </a:p>
      </dgm:t>
    </dgm:pt>
    <dgm:pt modelId="{D698B597-7B53-4103-BFA2-872DD9C878AA}" type="parTrans" cxnId="{2E59844F-56FA-4EF4-A8C0-2D7B81676F91}">
      <dgm:prSet/>
      <dgm:spPr/>
      <dgm:t>
        <a:bodyPr/>
        <a:lstStyle/>
        <a:p>
          <a:endParaRPr lang="en-US"/>
        </a:p>
      </dgm:t>
    </dgm:pt>
    <dgm:pt modelId="{40E34F8F-D86B-4779-9F65-8C5CA007752C}" type="sibTrans" cxnId="{2E59844F-56FA-4EF4-A8C0-2D7B81676F91}">
      <dgm:prSet/>
      <dgm:spPr/>
      <dgm:t>
        <a:bodyPr/>
        <a:lstStyle/>
        <a:p>
          <a:endParaRPr lang="en-US"/>
        </a:p>
      </dgm:t>
    </dgm:pt>
    <dgm:pt modelId="{403CB6E8-156E-447D-BED5-1C9C0ECCE4C4}">
      <dgm:prSet/>
      <dgm:spPr/>
      <dgm:t>
        <a:bodyPr/>
        <a:lstStyle/>
        <a:p>
          <a:r>
            <a:rPr lang="en-US" b="1"/>
            <a:t>Trade unions: </a:t>
          </a:r>
          <a:r>
            <a:rPr lang="en-US"/>
            <a:t>Strong trade unions protect the interests of vulnerable workers and precarious jobs, and avert inequality, the influence of trade unions is threatened by changes in the forms of work</a:t>
          </a:r>
        </a:p>
      </dgm:t>
    </dgm:pt>
    <dgm:pt modelId="{B2A84ED3-4844-4720-B410-B524FD8DD18B}" type="parTrans" cxnId="{A23D340A-D621-4B4A-B8D5-DFB7AC9763C3}">
      <dgm:prSet/>
      <dgm:spPr/>
      <dgm:t>
        <a:bodyPr/>
        <a:lstStyle/>
        <a:p>
          <a:endParaRPr lang="en-US"/>
        </a:p>
      </dgm:t>
    </dgm:pt>
    <dgm:pt modelId="{254B3A2C-F083-499F-866E-A7E0534A9C9D}" type="sibTrans" cxnId="{A23D340A-D621-4B4A-B8D5-DFB7AC9763C3}">
      <dgm:prSet/>
      <dgm:spPr/>
      <dgm:t>
        <a:bodyPr/>
        <a:lstStyle/>
        <a:p>
          <a:endParaRPr lang="en-US"/>
        </a:p>
      </dgm:t>
    </dgm:pt>
    <dgm:pt modelId="{39198178-5811-4A2C-A44D-F0894C5FB44B}">
      <dgm:prSet/>
      <dgm:spPr/>
      <dgm:t>
        <a:bodyPr/>
        <a:lstStyle/>
        <a:p>
          <a:r>
            <a:rPr lang="en-US" b="1"/>
            <a:t>Educational policy from institutions: </a:t>
          </a:r>
          <a:r>
            <a:rPr lang="en-US"/>
            <a:t>Public educational policy should respond to the needs of the workplace and teach 21st century skills, and supportive programmes to keep vulnerable workers in the labor market (Gruen, 2017)</a:t>
          </a:r>
        </a:p>
      </dgm:t>
    </dgm:pt>
    <dgm:pt modelId="{C20BFA9A-BC99-47A6-97C3-181283E06DCA}" type="parTrans" cxnId="{59A3259B-5C18-4487-89D3-3B57DDA5B8D1}">
      <dgm:prSet/>
      <dgm:spPr/>
      <dgm:t>
        <a:bodyPr/>
        <a:lstStyle/>
        <a:p>
          <a:endParaRPr lang="en-US"/>
        </a:p>
      </dgm:t>
    </dgm:pt>
    <dgm:pt modelId="{40D3EBA9-6E8E-432E-B389-8BFC2B49CD4E}" type="sibTrans" cxnId="{59A3259B-5C18-4487-89D3-3B57DDA5B8D1}">
      <dgm:prSet/>
      <dgm:spPr/>
      <dgm:t>
        <a:bodyPr/>
        <a:lstStyle/>
        <a:p>
          <a:endParaRPr lang="en-US"/>
        </a:p>
      </dgm:t>
    </dgm:pt>
    <dgm:pt modelId="{8F44EE38-3B11-4AA2-83E5-957CBB49689A}">
      <dgm:prSet/>
      <dgm:spPr/>
      <dgm:t>
        <a:bodyPr/>
        <a:lstStyle/>
        <a:p>
          <a:r>
            <a:rPr lang="en-US" b="1"/>
            <a:t>Labor market: </a:t>
          </a:r>
          <a:r>
            <a:rPr lang="en-US"/>
            <a:t>power between employers and workers is shifting with new forms of work such as gig work, telework; job market is more competitive, with workers settling for lower wages with no career progression or basic conditions of employment.</a:t>
          </a:r>
        </a:p>
      </dgm:t>
    </dgm:pt>
    <dgm:pt modelId="{E9F45CB0-7CB7-4939-9610-D1F8D4E19118}" type="parTrans" cxnId="{B342602D-F920-4438-9511-C4B1D1B3C393}">
      <dgm:prSet/>
      <dgm:spPr/>
      <dgm:t>
        <a:bodyPr/>
        <a:lstStyle/>
        <a:p>
          <a:endParaRPr lang="en-US"/>
        </a:p>
      </dgm:t>
    </dgm:pt>
    <dgm:pt modelId="{E2AB7400-FD6A-4790-BDD4-706B9769D46C}" type="sibTrans" cxnId="{B342602D-F920-4438-9511-C4B1D1B3C393}">
      <dgm:prSet/>
      <dgm:spPr/>
      <dgm:t>
        <a:bodyPr/>
        <a:lstStyle/>
        <a:p>
          <a:endParaRPr lang="en-US"/>
        </a:p>
      </dgm:t>
    </dgm:pt>
    <dgm:pt modelId="{C5AE871F-6534-485D-859B-6FF9DACF1198}" type="pres">
      <dgm:prSet presAssocID="{21008E98-F3EE-4833-951D-3D8DFEB1AE7F}" presName="vert0" presStyleCnt="0">
        <dgm:presLayoutVars>
          <dgm:dir/>
          <dgm:animOne val="branch"/>
          <dgm:animLvl val="lvl"/>
        </dgm:presLayoutVars>
      </dgm:prSet>
      <dgm:spPr/>
    </dgm:pt>
    <dgm:pt modelId="{ADA90230-78E4-4A4F-9936-04039253CE05}" type="pres">
      <dgm:prSet presAssocID="{59CE845D-0E19-4177-9A2F-1E7ADC6BCA7D}" presName="thickLine" presStyleLbl="alignNode1" presStyleIdx="0" presStyleCnt="4"/>
      <dgm:spPr/>
    </dgm:pt>
    <dgm:pt modelId="{43CE1687-B849-42FE-AF3D-81CBE9E36912}" type="pres">
      <dgm:prSet presAssocID="{59CE845D-0E19-4177-9A2F-1E7ADC6BCA7D}" presName="horz1" presStyleCnt="0"/>
      <dgm:spPr/>
    </dgm:pt>
    <dgm:pt modelId="{D0B77729-57E1-4C0A-99C7-D835EC0947A0}" type="pres">
      <dgm:prSet presAssocID="{59CE845D-0E19-4177-9A2F-1E7ADC6BCA7D}" presName="tx1" presStyleLbl="revTx" presStyleIdx="0" presStyleCnt="4"/>
      <dgm:spPr/>
    </dgm:pt>
    <dgm:pt modelId="{BC3D777B-4ED5-438E-9D53-2B344D9BBB53}" type="pres">
      <dgm:prSet presAssocID="{59CE845D-0E19-4177-9A2F-1E7ADC6BCA7D}" presName="vert1" presStyleCnt="0"/>
      <dgm:spPr/>
    </dgm:pt>
    <dgm:pt modelId="{EDD7BB20-F0CB-4902-AAEE-4DA2CDD944BA}" type="pres">
      <dgm:prSet presAssocID="{403CB6E8-156E-447D-BED5-1C9C0ECCE4C4}" presName="thickLine" presStyleLbl="alignNode1" presStyleIdx="1" presStyleCnt="4"/>
      <dgm:spPr/>
    </dgm:pt>
    <dgm:pt modelId="{C55294C4-F9B8-4F89-A64B-84D805248B24}" type="pres">
      <dgm:prSet presAssocID="{403CB6E8-156E-447D-BED5-1C9C0ECCE4C4}" presName="horz1" presStyleCnt="0"/>
      <dgm:spPr/>
    </dgm:pt>
    <dgm:pt modelId="{90615F18-AFBC-4D82-9DB6-B566C2B0A2E6}" type="pres">
      <dgm:prSet presAssocID="{403CB6E8-156E-447D-BED5-1C9C0ECCE4C4}" presName="tx1" presStyleLbl="revTx" presStyleIdx="1" presStyleCnt="4"/>
      <dgm:spPr/>
    </dgm:pt>
    <dgm:pt modelId="{BB49BB4D-7902-467A-9F71-EE8E1BEB82B5}" type="pres">
      <dgm:prSet presAssocID="{403CB6E8-156E-447D-BED5-1C9C0ECCE4C4}" presName="vert1" presStyleCnt="0"/>
      <dgm:spPr/>
    </dgm:pt>
    <dgm:pt modelId="{C5A014F7-62D3-4739-9DA6-58DA28FE9EDE}" type="pres">
      <dgm:prSet presAssocID="{39198178-5811-4A2C-A44D-F0894C5FB44B}" presName="thickLine" presStyleLbl="alignNode1" presStyleIdx="2" presStyleCnt="4"/>
      <dgm:spPr/>
    </dgm:pt>
    <dgm:pt modelId="{08ADBF51-1962-4F93-855C-60BEE980426B}" type="pres">
      <dgm:prSet presAssocID="{39198178-5811-4A2C-A44D-F0894C5FB44B}" presName="horz1" presStyleCnt="0"/>
      <dgm:spPr/>
    </dgm:pt>
    <dgm:pt modelId="{65867760-1D10-4D89-9B30-A58734ED250E}" type="pres">
      <dgm:prSet presAssocID="{39198178-5811-4A2C-A44D-F0894C5FB44B}" presName="tx1" presStyleLbl="revTx" presStyleIdx="2" presStyleCnt="4"/>
      <dgm:spPr/>
    </dgm:pt>
    <dgm:pt modelId="{5E3349E2-B50A-4CBE-9BDF-A69EF10C7179}" type="pres">
      <dgm:prSet presAssocID="{39198178-5811-4A2C-A44D-F0894C5FB44B}" presName="vert1" presStyleCnt="0"/>
      <dgm:spPr/>
    </dgm:pt>
    <dgm:pt modelId="{A4AF67F7-90BA-4170-9B88-A269FD79855A}" type="pres">
      <dgm:prSet presAssocID="{8F44EE38-3B11-4AA2-83E5-957CBB49689A}" presName="thickLine" presStyleLbl="alignNode1" presStyleIdx="3" presStyleCnt="4"/>
      <dgm:spPr/>
    </dgm:pt>
    <dgm:pt modelId="{EDE47E46-B536-4678-A97D-B975B1FCDAF4}" type="pres">
      <dgm:prSet presAssocID="{8F44EE38-3B11-4AA2-83E5-957CBB49689A}" presName="horz1" presStyleCnt="0"/>
      <dgm:spPr/>
    </dgm:pt>
    <dgm:pt modelId="{A3D8A2CB-D22A-472E-933E-2CBA216CF6C1}" type="pres">
      <dgm:prSet presAssocID="{8F44EE38-3B11-4AA2-83E5-957CBB49689A}" presName="tx1" presStyleLbl="revTx" presStyleIdx="3" presStyleCnt="4"/>
      <dgm:spPr/>
    </dgm:pt>
    <dgm:pt modelId="{349C1997-4C2B-4980-8A61-8D096A52B97C}" type="pres">
      <dgm:prSet presAssocID="{8F44EE38-3B11-4AA2-83E5-957CBB49689A}" presName="vert1" presStyleCnt="0"/>
      <dgm:spPr/>
    </dgm:pt>
  </dgm:ptLst>
  <dgm:cxnLst>
    <dgm:cxn modelId="{A23D340A-D621-4B4A-B8D5-DFB7AC9763C3}" srcId="{21008E98-F3EE-4833-951D-3D8DFEB1AE7F}" destId="{403CB6E8-156E-447D-BED5-1C9C0ECCE4C4}" srcOrd="1" destOrd="0" parTransId="{B2A84ED3-4844-4720-B410-B524FD8DD18B}" sibTransId="{254B3A2C-F083-499F-866E-A7E0534A9C9D}"/>
    <dgm:cxn modelId="{886B0311-0DB0-4C61-B842-671590C9907D}" type="presOf" srcId="{59CE845D-0E19-4177-9A2F-1E7ADC6BCA7D}" destId="{D0B77729-57E1-4C0A-99C7-D835EC0947A0}" srcOrd="0" destOrd="0" presId="urn:microsoft.com/office/officeart/2008/layout/LinedList"/>
    <dgm:cxn modelId="{18419A18-250A-4D7A-ADB3-D376614B383F}" type="presOf" srcId="{39198178-5811-4A2C-A44D-F0894C5FB44B}" destId="{65867760-1D10-4D89-9B30-A58734ED250E}" srcOrd="0" destOrd="0" presId="urn:microsoft.com/office/officeart/2008/layout/LinedList"/>
    <dgm:cxn modelId="{04C4981F-D817-4D04-8AE2-666501CF6D67}" type="presOf" srcId="{403CB6E8-156E-447D-BED5-1C9C0ECCE4C4}" destId="{90615F18-AFBC-4D82-9DB6-B566C2B0A2E6}" srcOrd="0" destOrd="0" presId="urn:microsoft.com/office/officeart/2008/layout/LinedList"/>
    <dgm:cxn modelId="{B342602D-F920-4438-9511-C4B1D1B3C393}" srcId="{21008E98-F3EE-4833-951D-3D8DFEB1AE7F}" destId="{8F44EE38-3B11-4AA2-83E5-957CBB49689A}" srcOrd="3" destOrd="0" parTransId="{E9F45CB0-7CB7-4939-9610-D1F8D4E19118}" sibTransId="{E2AB7400-FD6A-4790-BDD4-706B9769D46C}"/>
    <dgm:cxn modelId="{C5734A3E-985E-48AE-BA0C-05B9C8301BC8}" type="presOf" srcId="{21008E98-F3EE-4833-951D-3D8DFEB1AE7F}" destId="{C5AE871F-6534-485D-859B-6FF9DACF1198}" srcOrd="0" destOrd="0" presId="urn:microsoft.com/office/officeart/2008/layout/LinedList"/>
    <dgm:cxn modelId="{2E59844F-56FA-4EF4-A8C0-2D7B81676F91}" srcId="{21008E98-F3EE-4833-951D-3D8DFEB1AE7F}" destId="{59CE845D-0E19-4177-9A2F-1E7ADC6BCA7D}" srcOrd="0" destOrd="0" parTransId="{D698B597-7B53-4103-BFA2-872DD9C878AA}" sibTransId="{40E34F8F-D86B-4779-9F65-8C5CA007752C}"/>
    <dgm:cxn modelId="{59A3259B-5C18-4487-89D3-3B57DDA5B8D1}" srcId="{21008E98-F3EE-4833-951D-3D8DFEB1AE7F}" destId="{39198178-5811-4A2C-A44D-F0894C5FB44B}" srcOrd="2" destOrd="0" parTransId="{C20BFA9A-BC99-47A6-97C3-181283E06DCA}" sibTransId="{40D3EBA9-6E8E-432E-B389-8BFC2B49CD4E}"/>
    <dgm:cxn modelId="{20E8C6D8-2A90-4605-B8B9-46EE054E31A1}" type="presOf" srcId="{8F44EE38-3B11-4AA2-83E5-957CBB49689A}" destId="{A3D8A2CB-D22A-472E-933E-2CBA216CF6C1}" srcOrd="0" destOrd="0" presId="urn:microsoft.com/office/officeart/2008/layout/LinedList"/>
    <dgm:cxn modelId="{3C17174E-BE90-4EF7-BB9F-00B12B3EEC1F}" type="presParOf" srcId="{C5AE871F-6534-485D-859B-6FF9DACF1198}" destId="{ADA90230-78E4-4A4F-9936-04039253CE05}" srcOrd="0" destOrd="0" presId="urn:microsoft.com/office/officeart/2008/layout/LinedList"/>
    <dgm:cxn modelId="{D99A0025-A201-4E72-AFF7-4BBA9D9582A3}" type="presParOf" srcId="{C5AE871F-6534-485D-859B-6FF9DACF1198}" destId="{43CE1687-B849-42FE-AF3D-81CBE9E36912}" srcOrd="1" destOrd="0" presId="urn:microsoft.com/office/officeart/2008/layout/LinedList"/>
    <dgm:cxn modelId="{3A9BF5F8-FE67-4C9F-A2CE-A3748FEEFA55}" type="presParOf" srcId="{43CE1687-B849-42FE-AF3D-81CBE9E36912}" destId="{D0B77729-57E1-4C0A-99C7-D835EC0947A0}" srcOrd="0" destOrd="0" presId="urn:microsoft.com/office/officeart/2008/layout/LinedList"/>
    <dgm:cxn modelId="{06E50003-3D77-48B9-A2B7-FD50EA87C7DF}" type="presParOf" srcId="{43CE1687-B849-42FE-AF3D-81CBE9E36912}" destId="{BC3D777B-4ED5-438E-9D53-2B344D9BBB53}" srcOrd="1" destOrd="0" presId="urn:microsoft.com/office/officeart/2008/layout/LinedList"/>
    <dgm:cxn modelId="{EB24D245-C4AA-492C-839A-512DA36F3485}" type="presParOf" srcId="{C5AE871F-6534-485D-859B-6FF9DACF1198}" destId="{EDD7BB20-F0CB-4902-AAEE-4DA2CDD944BA}" srcOrd="2" destOrd="0" presId="urn:microsoft.com/office/officeart/2008/layout/LinedList"/>
    <dgm:cxn modelId="{8B497CD3-A916-4BFB-BE4E-4D46F691EE65}" type="presParOf" srcId="{C5AE871F-6534-485D-859B-6FF9DACF1198}" destId="{C55294C4-F9B8-4F89-A64B-84D805248B24}" srcOrd="3" destOrd="0" presId="urn:microsoft.com/office/officeart/2008/layout/LinedList"/>
    <dgm:cxn modelId="{75EDAA3C-CC4A-48A1-8FEF-5A9DFF5AAF50}" type="presParOf" srcId="{C55294C4-F9B8-4F89-A64B-84D805248B24}" destId="{90615F18-AFBC-4D82-9DB6-B566C2B0A2E6}" srcOrd="0" destOrd="0" presId="urn:microsoft.com/office/officeart/2008/layout/LinedList"/>
    <dgm:cxn modelId="{94C88B03-47EC-4568-B7A5-7365594ADF66}" type="presParOf" srcId="{C55294C4-F9B8-4F89-A64B-84D805248B24}" destId="{BB49BB4D-7902-467A-9F71-EE8E1BEB82B5}" srcOrd="1" destOrd="0" presId="urn:microsoft.com/office/officeart/2008/layout/LinedList"/>
    <dgm:cxn modelId="{F7EEB527-20F7-4E38-AECD-AB958CD34CE4}" type="presParOf" srcId="{C5AE871F-6534-485D-859B-6FF9DACF1198}" destId="{C5A014F7-62D3-4739-9DA6-58DA28FE9EDE}" srcOrd="4" destOrd="0" presId="urn:microsoft.com/office/officeart/2008/layout/LinedList"/>
    <dgm:cxn modelId="{8A5659C0-15D1-4223-AA73-A23F79BD114A}" type="presParOf" srcId="{C5AE871F-6534-485D-859B-6FF9DACF1198}" destId="{08ADBF51-1962-4F93-855C-60BEE980426B}" srcOrd="5" destOrd="0" presId="urn:microsoft.com/office/officeart/2008/layout/LinedList"/>
    <dgm:cxn modelId="{E30A5F8C-2F70-41BE-B6B7-8651E54ED931}" type="presParOf" srcId="{08ADBF51-1962-4F93-855C-60BEE980426B}" destId="{65867760-1D10-4D89-9B30-A58734ED250E}" srcOrd="0" destOrd="0" presId="urn:microsoft.com/office/officeart/2008/layout/LinedList"/>
    <dgm:cxn modelId="{A30E003F-37EC-4F2E-A68D-F85086A5EF3E}" type="presParOf" srcId="{08ADBF51-1962-4F93-855C-60BEE980426B}" destId="{5E3349E2-B50A-4CBE-9BDF-A69EF10C7179}" srcOrd="1" destOrd="0" presId="urn:microsoft.com/office/officeart/2008/layout/LinedList"/>
    <dgm:cxn modelId="{AB3448E9-FDCC-4527-B5C2-EEF5FBBD13B2}" type="presParOf" srcId="{C5AE871F-6534-485D-859B-6FF9DACF1198}" destId="{A4AF67F7-90BA-4170-9B88-A269FD79855A}" srcOrd="6" destOrd="0" presId="urn:microsoft.com/office/officeart/2008/layout/LinedList"/>
    <dgm:cxn modelId="{A66E7DD5-EE1F-4B42-BE32-F7E00CE44E3B}" type="presParOf" srcId="{C5AE871F-6534-485D-859B-6FF9DACF1198}" destId="{EDE47E46-B536-4678-A97D-B975B1FCDAF4}" srcOrd="7" destOrd="0" presId="urn:microsoft.com/office/officeart/2008/layout/LinedList"/>
    <dgm:cxn modelId="{35533272-E287-46CB-A180-85A3A6EC0570}" type="presParOf" srcId="{EDE47E46-B536-4678-A97D-B975B1FCDAF4}" destId="{A3D8A2CB-D22A-472E-933E-2CBA216CF6C1}" srcOrd="0" destOrd="0" presId="urn:microsoft.com/office/officeart/2008/layout/LinedList"/>
    <dgm:cxn modelId="{B63B87E4-740B-4C9E-99C0-2F5ACA0272CA}" type="presParOf" srcId="{EDE47E46-B536-4678-A97D-B975B1FCDAF4}" destId="{349C1997-4C2B-4980-8A61-8D096A52B97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2F6526E-7262-4707-9B7E-07E5AB1A7BB7}"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5BF3D5CA-1A1A-4664-BB23-A22FF3961EE7}">
      <dgm:prSet/>
      <dgm:spPr/>
      <dgm:t>
        <a:bodyPr/>
        <a:lstStyle/>
        <a:p>
          <a:r>
            <a:rPr lang="en-US" b="1"/>
            <a:t>Job precarity: </a:t>
          </a:r>
          <a:r>
            <a:rPr lang="en-US"/>
            <a:t>There is a sense of job and income insecurity.</a:t>
          </a:r>
        </a:p>
      </dgm:t>
    </dgm:pt>
    <dgm:pt modelId="{C78E5A24-79BD-4151-9306-CE2C352228FD}" type="parTrans" cxnId="{2A90C723-6705-4FA6-BA94-6493E651D4D8}">
      <dgm:prSet/>
      <dgm:spPr/>
      <dgm:t>
        <a:bodyPr/>
        <a:lstStyle/>
        <a:p>
          <a:endParaRPr lang="en-US"/>
        </a:p>
      </dgm:t>
    </dgm:pt>
    <dgm:pt modelId="{E11F8356-C29E-408F-93CD-A9AA0E59C17C}" type="sibTrans" cxnId="{2A90C723-6705-4FA6-BA94-6493E651D4D8}">
      <dgm:prSet/>
      <dgm:spPr/>
      <dgm:t>
        <a:bodyPr/>
        <a:lstStyle/>
        <a:p>
          <a:endParaRPr lang="en-US"/>
        </a:p>
      </dgm:t>
    </dgm:pt>
    <dgm:pt modelId="{7F9EC29A-117A-4D4E-A881-0525AD7F6BDA}">
      <dgm:prSet/>
      <dgm:spPr/>
      <dgm:t>
        <a:bodyPr/>
        <a:lstStyle/>
        <a:p>
          <a:r>
            <a:rPr lang="en-US" b="1"/>
            <a:t>Satisfaction: </a:t>
          </a:r>
          <a:r>
            <a:rPr lang="en-US"/>
            <a:t>Changes in technology have affected the job satisfaction of workers.</a:t>
          </a:r>
        </a:p>
      </dgm:t>
    </dgm:pt>
    <dgm:pt modelId="{C321A560-D8F5-4774-B09A-B4347697D335}" type="parTrans" cxnId="{5E376608-04B0-4592-AF17-8E79B3361D17}">
      <dgm:prSet/>
      <dgm:spPr/>
      <dgm:t>
        <a:bodyPr/>
        <a:lstStyle/>
        <a:p>
          <a:endParaRPr lang="en-US"/>
        </a:p>
      </dgm:t>
    </dgm:pt>
    <dgm:pt modelId="{909D8B52-5642-4183-A321-123A8AF8F9C8}" type="sibTrans" cxnId="{5E376608-04B0-4592-AF17-8E79B3361D17}">
      <dgm:prSet/>
      <dgm:spPr/>
      <dgm:t>
        <a:bodyPr/>
        <a:lstStyle/>
        <a:p>
          <a:endParaRPr lang="en-US"/>
        </a:p>
      </dgm:t>
    </dgm:pt>
    <dgm:pt modelId="{67B7A247-B4EF-40E5-BE43-5C1A407A4A4C}">
      <dgm:prSet/>
      <dgm:spPr/>
      <dgm:t>
        <a:bodyPr/>
        <a:lstStyle/>
        <a:p>
          <a:r>
            <a:rPr lang="en-US" b="1"/>
            <a:t>Burnout: </a:t>
          </a:r>
          <a:r>
            <a:rPr lang="en-US"/>
            <a:t>Changes in technology have resulted in burnout of workers as they try to adapt.</a:t>
          </a:r>
        </a:p>
      </dgm:t>
    </dgm:pt>
    <dgm:pt modelId="{83972B06-2AF2-42B0-A6A2-3714CEC9842C}" type="parTrans" cxnId="{AD58A21A-52A4-49D0-A987-B70C9A93B925}">
      <dgm:prSet/>
      <dgm:spPr/>
      <dgm:t>
        <a:bodyPr/>
        <a:lstStyle/>
        <a:p>
          <a:endParaRPr lang="en-US"/>
        </a:p>
      </dgm:t>
    </dgm:pt>
    <dgm:pt modelId="{198C11A7-2FC1-4695-98DE-D9F517EC15D0}" type="sibTrans" cxnId="{AD58A21A-52A4-49D0-A987-B70C9A93B925}">
      <dgm:prSet/>
      <dgm:spPr/>
      <dgm:t>
        <a:bodyPr/>
        <a:lstStyle/>
        <a:p>
          <a:endParaRPr lang="en-US"/>
        </a:p>
      </dgm:t>
    </dgm:pt>
    <dgm:pt modelId="{B9C9989B-BC1A-403F-BA22-C3C93EBCA6A4}">
      <dgm:prSet/>
      <dgm:spPr/>
      <dgm:t>
        <a:bodyPr/>
        <a:lstStyle/>
        <a:p>
          <a:r>
            <a:rPr lang="en-US" b="1"/>
            <a:t>Work life balance	: </a:t>
          </a:r>
          <a:r>
            <a:rPr lang="en-US"/>
            <a:t>Changes in technology have resulted in a poor work life balance for workers as they try to adapt.</a:t>
          </a:r>
        </a:p>
      </dgm:t>
    </dgm:pt>
    <dgm:pt modelId="{5668B6F2-B766-41F6-ABD0-73412B9CF87B}" type="parTrans" cxnId="{8A113399-AED8-46AE-BAD1-0472C8402E3A}">
      <dgm:prSet/>
      <dgm:spPr/>
      <dgm:t>
        <a:bodyPr/>
        <a:lstStyle/>
        <a:p>
          <a:endParaRPr lang="en-US"/>
        </a:p>
      </dgm:t>
    </dgm:pt>
    <dgm:pt modelId="{85486459-4EF3-4A7D-86DB-CCBD15103F8A}" type="sibTrans" cxnId="{8A113399-AED8-46AE-BAD1-0472C8402E3A}">
      <dgm:prSet/>
      <dgm:spPr/>
      <dgm:t>
        <a:bodyPr/>
        <a:lstStyle/>
        <a:p>
          <a:endParaRPr lang="en-US"/>
        </a:p>
      </dgm:t>
    </dgm:pt>
    <dgm:pt modelId="{7E9EEEAB-683D-4037-A741-87723E39A8D6}">
      <dgm:prSet/>
      <dgm:spPr/>
      <dgm:t>
        <a:bodyPr/>
        <a:lstStyle/>
        <a:p>
          <a:r>
            <a:rPr lang="en-US" b="1"/>
            <a:t>Vulnerable workers: </a:t>
          </a:r>
          <a:r>
            <a:rPr lang="en-US"/>
            <a:t>Certain demographic groups, particularly older workers and less technology savvy workers are at risk of job losses due to the changing demands of their jobs.</a:t>
          </a:r>
        </a:p>
      </dgm:t>
    </dgm:pt>
    <dgm:pt modelId="{A1510188-A580-4A19-A19B-CD0D3EE09919}" type="parTrans" cxnId="{04B52F13-A1C1-46EE-83E1-C747CD0EBDB1}">
      <dgm:prSet/>
      <dgm:spPr/>
      <dgm:t>
        <a:bodyPr/>
        <a:lstStyle/>
        <a:p>
          <a:endParaRPr lang="en-US"/>
        </a:p>
      </dgm:t>
    </dgm:pt>
    <dgm:pt modelId="{29F78C0E-9D75-49DA-A674-B57671F60915}" type="sibTrans" cxnId="{04B52F13-A1C1-46EE-83E1-C747CD0EBDB1}">
      <dgm:prSet/>
      <dgm:spPr/>
      <dgm:t>
        <a:bodyPr/>
        <a:lstStyle/>
        <a:p>
          <a:endParaRPr lang="en-US"/>
        </a:p>
      </dgm:t>
    </dgm:pt>
    <dgm:pt modelId="{F6A69AC1-DC4E-4AD8-BDEB-493835A9AC14}" type="pres">
      <dgm:prSet presAssocID="{32F6526E-7262-4707-9B7E-07E5AB1A7BB7}" presName="vert0" presStyleCnt="0">
        <dgm:presLayoutVars>
          <dgm:dir/>
          <dgm:animOne val="branch"/>
          <dgm:animLvl val="lvl"/>
        </dgm:presLayoutVars>
      </dgm:prSet>
      <dgm:spPr/>
    </dgm:pt>
    <dgm:pt modelId="{23A3D701-1870-4033-8A5F-D78D733A7685}" type="pres">
      <dgm:prSet presAssocID="{5BF3D5CA-1A1A-4664-BB23-A22FF3961EE7}" presName="thickLine" presStyleLbl="alignNode1" presStyleIdx="0" presStyleCnt="5"/>
      <dgm:spPr/>
    </dgm:pt>
    <dgm:pt modelId="{32A62089-43D7-40F3-BC06-637D9C62E748}" type="pres">
      <dgm:prSet presAssocID="{5BF3D5CA-1A1A-4664-BB23-A22FF3961EE7}" presName="horz1" presStyleCnt="0"/>
      <dgm:spPr/>
    </dgm:pt>
    <dgm:pt modelId="{9A775264-FEEE-4BB3-B756-7F6DC47F634F}" type="pres">
      <dgm:prSet presAssocID="{5BF3D5CA-1A1A-4664-BB23-A22FF3961EE7}" presName="tx1" presStyleLbl="revTx" presStyleIdx="0" presStyleCnt="5"/>
      <dgm:spPr/>
    </dgm:pt>
    <dgm:pt modelId="{2A273034-47D5-4CDD-82B6-C41CD71782BB}" type="pres">
      <dgm:prSet presAssocID="{5BF3D5CA-1A1A-4664-BB23-A22FF3961EE7}" presName="vert1" presStyleCnt="0"/>
      <dgm:spPr/>
    </dgm:pt>
    <dgm:pt modelId="{C7FE011F-5D5F-4F05-AA88-A18C23EBFE7D}" type="pres">
      <dgm:prSet presAssocID="{7F9EC29A-117A-4D4E-A881-0525AD7F6BDA}" presName="thickLine" presStyleLbl="alignNode1" presStyleIdx="1" presStyleCnt="5"/>
      <dgm:spPr/>
    </dgm:pt>
    <dgm:pt modelId="{104B3608-7932-4BB6-8C95-DB41D3DD3D32}" type="pres">
      <dgm:prSet presAssocID="{7F9EC29A-117A-4D4E-A881-0525AD7F6BDA}" presName="horz1" presStyleCnt="0"/>
      <dgm:spPr/>
    </dgm:pt>
    <dgm:pt modelId="{F08690A6-92C8-4363-81D3-D385EF9AF811}" type="pres">
      <dgm:prSet presAssocID="{7F9EC29A-117A-4D4E-A881-0525AD7F6BDA}" presName="tx1" presStyleLbl="revTx" presStyleIdx="1" presStyleCnt="5"/>
      <dgm:spPr/>
    </dgm:pt>
    <dgm:pt modelId="{275350DA-00CE-4CBB-9AC2-EF239DB4A463}" type="pres">
      <dgm:prSet presAssocID="{7F9EC29A-117A-4D4E-A881-0525AD7F6BDA}" presName="vert1" presStyleCnt="0"/>
      <dgm:spPr/>
    </dgm:pt>
    <dgm:pt modelId="{64B0967D-C721-44E8-AD17-2F542009FC68}" type="pres">
      <dgm:prSet presAssocID="{67B7A247-B4EF-40E5-BE43-5C1A407A4A4C}" presName="thickLine" presStyleLbl="alignNode1" presStyleIdx="2" presStyleCnt="5"/>
      <dgm:spPr/>
    </dgm:pt>
    <dgm:pt modelId="{DEE8FEBA-BCCC-4B7A-AA8F-73423274ABFA}" type="pres">
      <dgm:prSet presAssocID="{67B7A247-B4EF-40E5-BE43-5C1A407A4A4C}" presName="horz1" presStyleCnt="0"/>
      <dgm:spPr/>
    </dgm:pt>
    <dgm:pt modelId="{8EC34BFB-9D4C-4CD4-862E-440AEC138982}" type="pres">
      <dgm:prSet presAssocID="{67B7A247-B4EF-40E5-BE43-5C1A407A4A4C}" presName="tx1" presStyleLbl="revTx" presStyleIdx="2" presStyleCnt="5"/>
      <dgm:spPr/>
    </dgm:pt>
    <dgm:pt modelId="{AF9E6909-49ED-4F09-A277-BF0DDAFDBAC6}" type="pres">
      <dgm:prSet presAssocID="{67B7A247-B4EF-40E5-BE43-5C1A407A4A4C}" presName="vert1" presStyleCnt="0"/>
      <dgm:spPr/>
    </dgm:pt>
    <dgm:pt modelId="{5B8BE39A-2C6C-42EE-B45B-718BE91DAB4E}" type="pres">
      <dgm:prSet presAssocID="{B9C9989B-BC1A-403F-BA22-C3C93EBCA6A4}" presName="thickLine" presStyleLbl="alignNode1" presStyleIdx="3" presStyleCnt="5"/>
      <dgm:spPr/>
    </dgm:pt>
    <dgm:pt modelId="{2CEEE57C-794A-48EA-8969-641FA7C4D162}" type="pres">
      <dgm:prSet presAssocID="{B9C9989B-BC1A-403F-BA22-C3C93EBCA6A4}" presName="horz1" presStyleCnt="0"/>
      <dgm:spPr/>
    </dgm:pt>
    <dgm:pt modelId="{1848F981-0E7D-4AA0-93EB-8261A0702D2A}" type="pres">
      <dgm:prSet presAssocID="{B9C9989B-BC1A-403F-BA22-C3C93EBCA6A4}" presName="tx1" presStyleLbl="revTx" presStyleIdx="3" presStyleCnt="5"/>
      <dgm:spPr/>
    </dgm:pt>
    <dgm:pt modelId="{2BF6E1FB-FE74-42FC-8218-55E3D45AD164}" type="pres">
      <dgm:prSet presAssocID="{B9C9989B-BC1A-403F-BA22-C3C93EBCA6A4}" presName="vert1" presStyleCnt="0"/>
      <dgm:spPr/>
    </dgm:pt>
    <dgm:pt modelId="{79C1E5D1-6B01-42EE-B978-9423871D56E6}" type="pres">
      <dgm:prSet presAssocID="{7E9EEEAB-683D-4037-A741-87723E39A8D6}" presName="thickLine" presStyleLbl="alignNode1" presStyleIdx="4" presStyleCnt="5"/>
      <dgm:spPr/>
    </dgm:pt>
    <dgm:pt modelId="{B1E1E3D7-764B-455F-88DE-0366271F3B2E}" type="pres">
      <dgm:prSet presAssocID="{7E9EEEAB-683D-4037-A741-87723E39A8D6}" presName="horz1" presStyleCnt="0"/>
      <dgm:spPr/>
    </dgm:pt>
    <dgm:pt modelId="{572B295A-6814-457E-B30C-5FCF0CC0F917}" type="pres">
      <dgm:prSet presAssocID="{7E9EEEAB-683D-4037-A741-87723E39A8D6}" presName="tx1" presStyleLbl="revTx" presStyleIdx="4" presStyleCnt="5"/>
      <dgm:spPr/>
    </dgm:pt>
    <dgm:pt modelId="{E7863E3F-6AFD-4AFC-808B-4245E83AB70C}" type="pres">
      <dgm:prSet presAssocID="{7E9EEEAB-683D-4037-A741-87723E39A8D6}" presName="vert1" presStyleCnt="0"/>
      <dgm:spPr/>
    </dgm:pt>
  </dgm:ptLst>
  <dgm:cxnLst>
    <dgm:cxn modelId="{DBB9FD07-B5E2-4F11-987B-F1AA2BC464CA}" type="presOf" srcId="{7E9EEEAB-683D-4037-A741-87723E39A8D6}" destId="{572B295A-6814-457E-B30C-5FCF0CC0F917}" srcOrd="0" destOrd="0" presId="urn:microsoft.com/office/officeart/2008/layout/LinedList"/>
    <dgm:cxn modelId="{5E376608-04B0-4592-AF17-8E79B3361D17}" srcId="{32F6526E-7262-4707-9B7E-07E5AB1A7BB7}" destId="{7F9EC29A-117A-4D4E-A881-0525AD7F6BDA}" srcOrd="1" destOrd="0" parTransId="{C321A560-D8F5-4774-B09A-B4347697D335}" sibTransId="{909D8B52-5642-4183-A321-123A8AF8F9C8}"/>
    <dgm:cxn modelId="{19C06D0A-1A40-4B10-9E09-AAEF1BDB10EB}" type="presOf" srcId="{7F9EC29A-117A-4D4E-A881-0525AD7F6BDA}" destId="{F08690A6-92C8-4363-81D3-D385EF9AF811}" srcOrd="0" destOrd="0" presId="urn:microsoft.com/office/officeart/2008/layout/LinedList"/>
    <dgm:cxn modelId="{04B52F13-A1C1-46EE-83E1-C747CD0EBDB1}" srcId="{32F6526E-7262-4707-9B7E-07E5AB1A7BB7}" destId="{7E9EEEAB-683D-4037-A741-87723E39A8D6}" srcOrd="4" destOrd="0" parTransId="{A1510188-A580-4A19-A19B-CD0D3EE09919}" sibTransId="{29F78C0E-9D75-49DA-A674-B57671F60915}"/>
    <dgm:cxn modelId="{AD58A21A-52A4-49D0-A987-B70C9A93B925}" srcId="{32F6526E-7262-4707-9B7E-07E5AB1A7BB7}" destId="{67B7A247-B4EF-40E5-BE43-5C1A407A4A4C}" srcOrd="2" destOrd="0" parTransId="{83972B06-2AF2-42B0-A6A2-3714CEC9842C}" sibTransId="{198C11A7-2FC1-4695-98DE-D9F517EC15D0}"/>
    <dgm:cxn modelId="{2A90C723-6705-4FA6-BA94-6493E651D4D8}" srcId="{32F6526E-7262-4707-9B7E-07E5AB1A7BB7}" destId="{5BF3D5CA-1A1A-4664-BB23-A22FF3961EE7}" srcOrd="0" destOrd="0" parTransId="{C78E5A24-79BD-4151-9306-CE2C352228FD}" sibTransId="{E11F8356-C29E-408F-93CD-A9AA0E59C17C}"/>
    <dgm:cxn modelId="{35B19133-01B6-4372-8692-CECEEB80B6B0}" type="presOf" srcId="{5BF3D5CA-1A1A-4664-BB23-A22FF3961EE7}" destId="{9A775264-FEEE-4BB3-B756-7F6DC47F634F}" srcOrd="0" destOrd="0" presId="urn:microsoft.com/office/officeart/2008/layout/LinedList"/>
    <dgm:cxn modelId="{F87DC551-86B9-4A0F-BAB4-3E736FEB639A}" type="presOf" srcId="{32F6526E-7262-4707-9B7E-07E5AB1A7BB7}" destId="{F6A69AC1-DC4E-4AD8-BDEB-493835A9AC14}" srcOrd="0" destOrd="0" presId="urn:microsoft.com/office/officeart/2008/layout/LinedList"/>
    <dgm:cxn modelId="{22226854-E38B-4790-BAFA-95B7B42B471A}" type="presOf" srcId="{67B7A247-B4EF-40E5-BE43-5C1A407A4A4C}" destId="{8EC34BFB-9D4C-4CD4-862E-440AEC138982}" srcOrd="0" destOrd="0" presId="urn:microsoft.com/office/officeart/2008/layout/LinedList"/>
    <dgm:cxn modelId="{9C02717C-3C93-47F3-ACB8-09AE36B2E847}" type="presOf" srcId="{B9C9989B-BC1A-403F-BA22-C3C93EBCA6A4}" destId="{1848F981-0E7D-4AA0-93EB-8261A0702D2A}" srcOrd="0" destOrd="0" presId="urn:microsoft.com/office/officeart/2008/layout/LinedList"/>
    <dgm:cxn modelId="{8A113399-AED8-46AE-BAD1-0472C8402E3A}" srcId="{32F6526E-7262-4707-9B7E-07E5AB1A7BB7}" destId="{B9C9989B-BC1A-403F-BA22-C3C93EBCA6A4}" srcOrd="3" destOrd="0" parTransId="{5668B6F2-B766-41F6-ABD0-73412B9CF87B}" sibTransId="{85486459-4EF3-4A7D-86DB-CCBD15103F8A}"/>
    <dgm:cxn modelId="{A4CD42D9-B53B-41F2-8438-BD038784777D}" type="presParOf" srcId="{F6A69AC1-DC4E-4AD8-BDEB-493835A9AC14}" destId="{23A3D701-1870-4033-8A5F-D78D733A7685}" srcOrd="0" destOrd="0" presId="urn:microsoft.com/office/officeart/2008/layout/LinedList"/>
    <dgm:cxn modelId="{B4FD6701-D883-46E3-9189-96D6679B651A}" type="presParOf" srcId="{F6A69AC1-DC4E-4AD8-BDEB-493835A9AC14}" destId="{32A62089-43D7-40F3-BC06-637D9C62E748}" srcOrd="1" destOrd="0" presId="urn:microsoft.com/office/officeart/2008/layout/LinedList"/>
    <dgm:cxn modelId="{48930B12-5E2C-41C0-A102-443BC7FDAEE4}" type="presParOf" srcId="{32A62089-43D7-40F3-BC06-637D9C62E748}" destId="{9A775264-FEEE-4BB3-B756-7F6DC47F634F}" srcOrd="0" destOrd="0" presId="urn:microsoft.com/office/officeart/2008/layout/LinedList"/>
    <dgm:cxn modelId="{49055B9E-0735-4036-A60D-A4306CFFDC90}" type="presParOf" srcId="{32A62089-43D7-40F3-BC06-637D9C62E748}" destId="{2A273034-47D5-4CDD-82B6-C41CD71782BB}" srcOrd="1" destOrd="0" presId="urn:microsoft.com/office/officeart/2008/layout/LinedList"/>
    <dgm:cxn modelId="{43154DC3-6146-4EE2-8800-4E1F33AB3126}" type="presParOf" srcId="{F6A69AC1-DC4E-4AD8-BDEB-493835A9AC14}" destId="{C7FE011F-5D5F-4F05-AA88-A18C23EBFE7D}" srcOrd="2" destOrd="0" presId="urn:microsoft.com/office/officeart/2008/layout/LinedList"/>
    <dgm:cxn modelId="{A0B07A5E-5266-43BD-B308-34E34D0B2853}" type="presParOf" srcId="{F6A69AC1-DC4E-4AD8-BDEB-493835A9AC14}" destId="{104B3608-7932-4BB6-8C95-DB41D3DD3D32}" srcOrd="3" destOrd="0" presId="urn:microsoft.com/office/officeart/2008/layout/LinedList"/>
    <dgm:cxn modelId="{B748CF63-8684-4156-9C14-2CFA47878FB3}" type="presParOf" srcId="{104B3608-7932-4BB6-8C95-DB41D3DD3D32}" destId="{F08690A6-92C8-4363-81D3-D385EF9AF811}" srcOrd="0" destOrd="0" presId="urn:microsoft.com/office/officeart/2008/layout/LinedList"/>
    <dgm:cxn modelId="{2E1667CC-7572-4AE6-A604-E85070ADFA50}" type="presParOf" srcId="{104B3608-7932-4BB6-8C95-DB41D3DD3D32}" destId="{275350DA-00CE-4CBB-9AC2-EF239DB4A463}" srcOrd="1" destOrd="0" presId="urn:microsoft.com/office/officeart/2008/layout/LinedList"/>
    <dgm:cxn modelId="{80BCC5F6-3583-494F-9B3F-020D4A258A99}" type="presParOf" srcId="{F6A69AC1-DC4E-4AD8-BDEB-493835A9AC14}" destId="{64B0967D-C721-44E8-AD17-2F542009FC68}" srcOrd="4" destOrd="0" presId="urn:microsoft.com/office/officeart/2008/layout/LinedList"/>
    <dgm:cxn modelId="{D42E1805-A418-45BB-B0BF-A5B157A38F98}" type="presParOf" srcId="{F6A69AC1-DC4E-4AD8-BDEB-493835A9AC14}" destId="{DEE8FEBA-BCCC-4B7A-AA8F-73423274ABFA}" srcOrd="5" destOrd="0" presId="urn:microsoft.com/office/officeart/2008/layout/LinedList"/>
    <dgm:cxn modelId="{841EE57F-F248-43D2-8C04-22156EF05DB4}" type="presParOf" srcId="{DEE8FEBA-BCCC-4B7A-AA8F-73423274ABFA}" destId="{8EC34BFB-9D4C-4CD4-862E-440AEC138982}" srcOrd="0" destOrd="0" presId="urn:microsoft.com/office/officeart/2008/layout/LinedList"/>
    <dgm:cxn modelId="{0E099DD6-4C39-4F20-9053-1D18E8AAC994}" type="presParOf" srcId="{DEE8FEBA-BCCC-4B7A-AA8F-73423274ABFA}" destId="{AF9E6909-49ED-4F09-A277-BF0DDAFDBAC6}" srcOrd="1" destOrd="0" presId="urn:microsoft.com/office/officeart/2008/layout/LinedList"/>
    <dgm:cxn modelId="{64CB15DE-EBBA-48A2-86BB-A13821014BF8}" type="presParOf" srcId="{F6A69AC1-DC4E-4AD8-BDEB-493835A9AC14}" destId="{5B8BE39A-2C6C-42EE-B45B-718BE91DAB4E}" srcOrd="6" destOrd="0" presId="urn:microsoft.com/office/officeart/2008/layout/LinedList"/>
    <dgm:cxn modelId="{15A909C2-EA86-4513-9537-98CF9A29A495}" type="presParOf" srcId="{F6A69AC1-DC4E-4AD8-BDEB-493835A9AC14}" destId="{2CEEE57C-794A-48EA-8969-641FA7C4D162}" srcOrd="7" destOrd="0" presId="urn:microsoft.com/office/officeart/2008/layout/LinedList"/>
    <dgm:cxn modelId="{E474278A-751B-43D4-90EC-A258C516E870}" type="presParOf" srcId="{2CEEE57C-794A-48EA-8969-641FA7C4D162}" destId="{1848F981-0E7D-4AA0-93EB-8261A0702D2A}" srcOrd="0" destOrd="0" presId="urn:microsoft.com/office/officeart/2008/layout/LinedList"/>
    <dgm:cxn modelId="{8DB9F7F6-14A5-490E-9FE7-FC09B7334528}" type="presParOf" srcId="{2CEEE57C-794A-48EA-8969-641FA7C4D162}" destId="{2BF6E1FB-FE74-42FC-8218-55E3D45AD164}" srcOrd="1" destOrd="0" presId="urn:microsoft.com/office/officeart/2008/layout/LinedList"/>
    <dgm:cxn modelId="{C5C02784-8CF0-4F85-A87C-6C80E354AF6B}" type="presParOf" srcId="{F6A69AC1-DC4E-4AD8-BDEB-493835A9AC14}" destId="{79C1E5D1-6B01-42EE-B978-9423871D56E6}" srcOrd="8" destOrd="0" presId="urn:microsoft.com/office/officeart/2008/layout/LinedList"/>
    <dgm:cxn modelId="{8641B2B3-F4B4-4CBF-9F0F-A5D498A66677}" type="presParOf" srcId="{F6A69AC1-DC4E-4AD8-BDEB-493835A9AC14}" destId="{B1E1E3D7-764B-455F-88DE-0366271F3B2E}" srcOrd="9" destOrd="0" presId="urn:microsoft.com/office/officeart/2008/layout/LinedList"/>
    <dgm:cxn modelId="{C173EA46-8058-4934-8CC5-5A154F23A59A}" type="presParOf" srcId="{B1E1E3D7-764B-455F-88DE-0366271F3B2E}" destId="{572B295A-6814-457E-B30C-5FCF0CC0F917}" srcOrd="0" destOrd="0" presId="urn:microsoft.com/office/officeart/2008/layout/LinedList"/>
    <dgm:cxn modelId="{6362E38A-B313-40D0-9749-4F5F1B153E55}" type="presParOf" srcId="{B1E1E3D7-764B-455F-88DE-0366271F3B2E}" destId="{E7863E3F-6AFD-4AFC-808B-4245E83AB70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11EF5F3-B76C-4670-BD41-585C89261981}"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6ADBC2DD-6902-4C53-ABD2-256384B2113F}">
      <dgm:prSet/>
      <dgm:spPr/>
      <dgm:t>
        <a:bodyPr/>
        <a:lstStyle/>
        <a:p>
          <a:r>
            <a:rPr lang="en-US" b="1"/>
            <a:t>Talent: </a:t>
          </a:r>
          <a:r>
            <a:rPr lang="en-US"/>
            <a:t>There are efforts to attract and retain the right talent to fit the new paradigm of jobs. </a:t>
          </a:r>
        </a:p>
      </dgm:t>
    </dgm:pt>
    <dgm:pt modelId="{BB115D03-7F2C-4A92-ABC8-FC7980030B04}" type="parTrans" cxnId="{EDF70E16-6FEE-43A2-9FE0-375B92621A1F}">
      <dgm:prSet/>
      <dgm:spPr/>
      <dgm:t>
        <a:bodyPr/>
        <a:lstStyle/>
        <a:p>
          <a:endParaRPr lang="en-US"/>
        </a:p>
      </dgm:t>
    </dgm:pt>
    <dgm:pt modelId="{44690946-D432-47A4-9B29-F2B87199D79F}" type="sibTrans" cxnId="{EDF70E16-6FEE-43A2-9FE0-375B92621A1F}">
      <dgm:prSet/>
      <dgm:spPr/>
      <dgm:t>
        <a:bodyPr/>
        <a:lstStyle/>
        <a:p>
          <a:endParaRPr lang="en-US"/>
        </a:p>
      </dgm:t>
    </dgm:pt>
    <dgm:pt modelId="{3446FC42-27C7-4CDA-A76C-0EF53B52564E}">
      <dgm:prSet/>
      <dgm:spPr/>
      <dgm:t>
        <a:bodyPr/>
        <a:lstStyle/>
        <a:p>
          <a:r>
            <a:rPr lang="en-US" b="1"/>
            <a:t>Career: </a:t>
          </a:r>
          <a:r>
            <a:rPr lang="en-US"/>
            <a:t>There is a need for constant career development to meet the changing demands on workers.</a:t>
          </a:r>
        </a:p>
      </dgm:t>
    </dgm:pt>
    <dgm:pt modelId="{3B906191-5873-458A-BBCD-68669A84BDAD}" type="parTrans" cxnId="{0BDE743F-3225-4A8A-83E4-2CD959F0FC1D}">
      <dgm:prSet/>
      <dgm:spPr/>
      <dgm:t>
        <a:bodyPr/>
        <a:lstStyle/>
        <a:p>
          <a:endParaRPr lang="en-US"/>
        </a:p>
      </dgm:t>
    </dgm:pt>
    <dgm:pt modelId="{26E80AEC-C1BD-44A4-A784-D1BC2F4063B8}" type="sibTrans" cxnId="{0BDE743F-3225-4A8A-83E4-2CD959F0FC1D}">
      <dgm:prSet/>
      <dgm:spPr/>
      <dgm:t>
        <a:bodyPr/>
        <a:lstStyle/>
        <a:p>
          <a:endParaRPr lang="en-US"/>
        </a:p>
      </dgm:t>
    </dgm:pt>
    <dgm:pt modelId="{A16492E1-AB14-4E48-AA55-4C851F7AC943}">
      <dgm:prSet/>
      <dgm:spPr/>
      <dgm:t>
        <a:bodyPr/>
        <a:lstStyle/>
        <a:p>
          <a:r>
            <a:rPr lang="en-US" b="1"/>
            <a:t>Leader’s values: </a:t>
          </a:r>
          <a:r>
            <a:rPr lang="en-US"/>
            <a:t>Leaders’ values should respond to the needs of the organization and workers amidst the changing technological environment.</a:t>
          </a:r>
        </a:p>
      </dgm:t>
    </dgm:pt>
    <dgm:pt modelId="{A0921427-21DF-43B3-A554-BE4DD03A4A76}" type="parTrans" cxnId="{A7DFFA1C-911F-4EF0-9B27-1F8242423FD6}">
      <dgm:prSet/>
      <dgm:spPr/>
      <dgm:t>
        <a:bodyPr/>
        <a:lstStyle/>
        <a:p>
          <a:endParaRPr lang="en-US"/>
        </a:p>
      </dgm:t>
    </dgm:pt>
    <dgm:pt modelId="{F387C311-406E-413E-916B-8039AEE1334C}" type="sibTrans" cxnId="{A7DFFA1C-911F-4EF0-9B27-1F8242423FD6}">
      <dgm:prSet/>
      <dgm:spPr/>
      <dgm:t>
        <a:bodyPr/>
        <a:lstStyle/>
        <a:p>
          <a:endParaRPr lang="en-US"/>
        </a:p>
      </dgm:t>
    </dgm:pt>
    <dgm:pt modelId="{51FF3A9F-D6AA-4609-B700-F28E25366C48}">
      <dgm:prSet/>
      <dgm:spPr/>
      <dgm:t>
        <a:bodyPr/>
        <a:lstStyle/>
        <a:p>
          <a:r>
            <a:rPr lang="en-US" b="1"/>
            <a:t>Corporate social responsibility: </a:t>
          </a:r>
          <a:r>
            <a:rPr lang="en-US"/>
            <a:t>Companies have a responsibility to engage in good governance, fair business practices and investment into developing their workforce and ultimately contributing to the talent pool of the market.</a:t>
          </a:r>
        </a:p>
      </dgm:t>
    </dgm:pt>
    <dgm:pt modelId="{83B2E68D-76C3-4C27-B00B-91990D57EA14}" type="parTrans" cxnId="{3F1F9631-333E-4D0B-AD7F-058BC723F73A}">
      <dgm:prSet/>
      <dgm:spPr/>
      <dgm:t>
        <a:bodyPr/>
        <a:lstStyle/>
        <a:p>
          <a:endParaRPr lang="en-US"/>
        </a:p>
      </dgm:t>
    </dgm:pt>
    <dgm:pt modelId="{C10D74BA-C563-4C2B-9469-BE5E11A6C5F9}" type="sibTrans" cxnId="{3F1F9631-333E-4D0B-AD7F-058BC723F73A}">
      <dgm:prSet/>
      <dgm:spPr/>
      <dgm:t>
        <a:bodyPr/>
        <a:lstStyle/>
        <a:p>
          <a:endParaRPr lang="en-US"/>
        </a:p>
      </dgm:t>
    </dgm:pt>
    <dgm:pt modelId="{21396722-B88B-42BE-944B-2EFAF99B0712}" type="pres">
      <dgm:prSet presAssocID="{C11EF5F3-B76C-4670-BD41-585C89261981}" presName="vert0" presStyleCnt="0">
        <dgm:presLayoutVars>
          <dgm:dir/>
          <dgm:animOne val="branch"/>
          <dgm:animLvl val="lvl"/>
        </dgm:presLayoutVars>
      </dgm:prSet>
      <dgm:spPr/>
    </dgm:pt>
    <dgm:pt modelId="{E16CE39F-F2EC-4515-8A41-572EF8EB6103}" type="pres">
      <dgm:prSet presAssocID="{6ADBC2DD-6902-4C53-ABD2-256384B2113F}" presName="thickLine" presStyleLbl="alignNode1" presStyleIdx="0" presStyleCnt="4"/>
      <dgm:spPr/>
    </dgm:pt>
    <dgm:pt modelId="{8DC231AF-A02A-4800-95F3-2DD7D47D075A}" type="pres">
      <dgm:prSet presAssocID="{6ADBC2DD-6902-4C53-ABD2-256384B2113F}" presName="horz1" presStyleCnt="0"/>
      <dgm:spPr/>
    </dgm:pt>
    <dgm:pt modelId="{7E668E53-C98A-4D0E-995E-033B901E358A}" type="pres">
      <dgm:prSet presAssocID="{6ADBC2DD-6902-4C53-ABD2-256384B2113F}" presName="tx1" presStyleLbl="revTx" presStyleIdx="0" presStyleCnt="4"/>
      <dgm:spPr/>
    </dgm:pt>
    <dgm:pt modelId="{0CF0E2D1-6243-4BF0-B347-7525D0EF7981}" type="pres">
      <dgm:prSet presAssocID="{6ADBC2DD-6902-4C53-ABD2-256384B2113F}" presName="vert1" presStyleCnt="0"/>
      <dgm:spPr/>
    </dgm:pt>
    <dgm:pt modelId="{0F16D4EF-7BC4-4A85-8FC4-2F76366B0BAC}" type="pres">
      <dgm:prSet presAssocID="{3446FC42-27C7-4CDA-A76C-0EF53B52564E}" presName="thickLine" presStyleLbl="alignNode1" presStyleIdx="1" presStyleCnt="4"/>
      <dgm:spPr/>
    </dgm:pt>
    <dgm:pt modelId="{B8A30ABD-7CD4-4635-AAF5-1EE2D35119A3}" type="pres">
      <dgm:prSet presAssocID="{3446FC42-27C7-4CDA-A76C-0EF53B52564E}" presName="horz1" presStyleCnt="0"/>
      <dgm:spPr/>
    </dgm:pt>
    <dgm:pt modelId="{22037818-729F-4E3E-99A4-14417B7C682F}" type="pres">
      <dgm:prSet presAssocID="{3446FC42-27C7-4CDA-A76C-0EF53B52564E}" presName="tx1" presStyleLbl="revTx" presStyleIdx="1" presStyleCnt="4"/>
      <dgm:spPr/>
    </dgm:pt>
    <dgm:pt modelId="{788373E3-4EBF-4B15-A193-907A37424F17}" type="pres">
      <dgm:prSet presAssocID="{3446FC42-27C7-4CDA-A76C-0EF53B52564E}" presName="vert1" presStyleCnt="0"/>
      <dgm:spPr/>
    </dgm:pt>
    <dgm:pt modelId="{761F1538-A9F0-405C-8FEF-6DA3E38F7C84}" type="pres">
      <dgm:prSet presAssocID="{A16492E1-AB14-4E48-AA55-4C851F7AC943}" presName="thickLine" presStyleLbl="alignNode1" presStyleIdx="2" presStyleCnt="4"/>
      <dgm:spPr/>
    </dgm:pt>
    <dgm:pt modelId="{A4CB7460-5207-4395-B116-C901E120F851}" type="pres">
      <dgm:prSet presAssocID="{A16492E1-AB14-4E48-AA55-4C851F7AC943}" presName="horz1" presStyleCnt="0"/>
      <dgm:spPr/>
    </dgm:pt>
    <dgm:pt modelId="{58360C76-EDFD-4E8C-A20D-019E0C94A707}" type="pres">
      <dgm:prSet presAssocID="{A16492E1-AB14-4E48-AA55-4C851F7AC943}" presName="tx1" presStyleLbl="revTx" presStyleIdx="2" presStyleCnt="4"/>
      <dgm:spPr/>
    </dgm:pt>
    <dgm:pt modelId="{32FBE5F6-DF7C-4FAF-80E0-373E8ADE66B1}" type="pres">
      <dgm:prSet presAssocID="{A16492E1-AB14-4E48-AA55-4C851F7AC943}" presName="vert1" presStyleCnt="0"/>
      <dgm:spPr/>
    </dgm:pt>
    <dgm:pt modelId="{44F97A58-076B-4ECF-85B3-83F99C7E4016}" type="pres">
      <dgm:prSet presAssocID="{51FF3A9F-D6AA-4609-B700-F28E25366C48}" presName="thickLine" presStyleLbl="alignNode1" presStyleIdx="3" presStyleCnt="4"/>
      <dgm:spPr/>
    </dgm:pt>
    <dgm:pt modelId="{171AFC61-8724-4409-88D1-2A9A8D863CC0}" type="pres">
      <dgm:prSet presAssocID="{51FF3A9F-D6AA-4609-B700-F28E25366C48}" presName="horz1" presStyleCnt="0"/>
      <dgm:spPr/>
    </dgm:pt>
    <dgm:pt modelId="{01AD0C0C-CF5F-484E-86B2-75E657014D19}" type="pres">
      <dgm:prSet presAssocID="{51FF3A9F-D6AA-4609-B700-F28E25366C48}" presName="tx1" presStyleLbl="revTx" presStyleIdx="3" presStyleCnt="4"/>
      <dgm:spPr/>
    </dgm:pt>
    <dgm:pt modelId="{69623B30-3A28-4013-ACC7-5B1FA07F5A81}" type="pres">
      <dgm:prSet presAssocID="{51FF3A9F-D6AA-4609-B700-F28E25366C48}" presName="vert1" presStyleCnt="0"/>
      <dgm:spPr/>
    </dgm:pt>
  </dgm:ptLst>
  <dgm:cxnLst>
    <dgm:cxn modelId="{EDF70E16-6FEE-43A2-9FE0-375B92621A1F}" srcId="{C11EF5F3-B76C-4670-BD41-585C89261981}" destId="{6ADBC2DD-6902-4C53-ABD2-256384B2113F}" srcOrd="0" destOrd="0" parTransId="{BB115D03-7F2C-4A92-ABC8-FC7980030B04}" sibTransId="{44690946-D432-47A4-9B29-F2B87199D79F}"/>
    <dgm:cxn modelId="{A7DFFA1C-911F-4EF0-9B27-1F8242423FD6}" srcId="{C11EF5F3-B76C-4670-BD41-585C89261981}" destId="{A16492E1-AB14-4E48-AA55-4C851F7AC943}" srcOrd="2" destOrd="0" parTransId="{A0921427-21DF-43B3-A554-BE4DD03A4A76}" sibTransId="{F387C311-406E-413E-916B-8039AEE1334C}"/>
    <dgm:cxn modelId="{C8D2B220-406B-4A82-A58C-714A647EA040}" type="presOf" srcId="{6ADBC2DD-6902-4C53-ABD2-256384B2113F}" destId="{7E668E53-C98A-4D0E-995E-033B901E358A}" srcOrd="0" destOrd="0" presId="urn:microsoft.com/office/officeart/2008/layout/LinedList"/>
    <dgm:cxn modelId="{3F1F9631-333E-4D0B-AD7F-058BC723F73A}" srcId="{C11EF5F3-B76C-4670-BD41-585C89261981}" destId="{51FF3A9F-D6AA-4609-B700-F28E25366C48}" srcOrd="3" destOrd="0" parTransId="{83B2E68D-76C3-4C27-B00B-91990D57EA14}" sibTransId="{C10D74BA-C563-4C2B-9469-BE5E11A6C5F9}"/>
    <dgm:cxn modelId="{0BDE743F-3225-4A8A-83E4-2CD959F0FC1D}" srcId="{C11EF5F3-B76C-4670-BD41-585C89261981}" destId="{3446FC42-27C7-4CDA-A76C-0EF53B52564E}" srcOrd="1" destOrd="0" parTransId="{3B906191-5873-458A-BBCD-68669A84BDAD}" sibTransId="{26E80AEC-C1BD-44A4-A784-D1BC2F4063B8}"/>
    <dgm:cxn modelId="{58ECA761-386C-4F9D-9703-23D7299F6FE2}" type="presOf" srcId="{A16492E1-AB14-4E48-AA55-4C851F7AC943}" destId="{58360C76-EDFD-4E8C-A20D-019E0C94A707}" srcOrd="0" destOrd="0" presId="urn:microsoft.com/office/officeart/2008/layout/LinedList"/>
    <dgm:cxn modelId="{91CD5864-53E1-4EA2-9973-33FFBCCE2780}" type="presOf" srcId="{C11EF5F3-B76C-4670-BD41-585C89261981}" destId="{21396722-B88B-42BE-944B-2EFAF99B0712}" srcOrd="0" destOrd="0" presId="urn:microsoft.com/office/officeart/2008/layout/LinedList"/>
    <dgm:cxn modelId="{F06ADBAC-7C46-4B79-841F-44755D2241D9}" type="presOf" srcId="{51FF3A9F-D6AA-4609-B700-F28E25366C48}" destId="{01AD0C0C-CF5F-484E-86B2-75E657014D19}" srcOrd="0" destOrd="0" presId="urn:microsoft.com/office/officeart/2008/layout/LinedList"/>
    <dgm:cxn modelId="{DBB355B1-E665-4FF5-8AD0-5DC0C2CD9B46}" type="presOf" srcId="{3446FC42-27C7-4CDA-A76C-0EF53B52564E}" destId="{22037818-729F-4E3E-99A4-14417B7C682F}" srcOrd="0" destOrd="0" presId="urn:microsoft.com/office/officeart/2008/layout/LinedList"/>
    <dgm:cxn modelId="{1CD7F840-A911-4CE4-AFE1-9243E54FDE6B}" type="presParOf" srcId="{21396722-B88B-42BE-944B-2EFAF99B0712}" destId="{E16CE39F-F2EC-4515-8A41-572EF8EB6103}" srcOrd="0" destOrd="0" presId="urn:microsoft.com/office/officeart/2008/layout/LinedList"/>
    <dgm:cxn modelId="{84BD5D1D-5793-45C6-AE45-85F8CBBB575D}" type="presParOf" srcId="{21396722-B88B-42BE-944B-2EFAF99B0712}" destId="{8DC231AF-A02A-4800-95F3-2DD7D47D075A}" srcOrd="1" destOrd="0" presId="urn:microsoft.com/office/officeart/2008/layout/LinedList"/>
    <dgm:cxn modelId="{FCE36964-8A69-464F-A265-01C0B66AEB00}" type="presParOf" srcId="{8DC231AF-A02A-4800-95F3-2DD7D47D075A}" destId="{7E668E53-C98A-4D0E-995E-033B901E358A}" srcOrd="0" destOrd="0" presId="urn:microsoft.com/office/officeart/2008/layout/LinedList"/>
    <dgm:cxn modelId="{C4FF5E07-9449-4A47-ACF0-A6CDF32AEE6C}" type="presParOf" srcId="{8DC231AF-A02A-4800-95F3-2DD7D47D075A}" destId="{0CF0E2D1-6243-4BF0-B347-7525D0EF7981}" srcOrd="1" destOrd="0" presId="urn:microsoft.com/office/officeart/2008/layout/LinedList"/>
    <dgm:cxn modelId="{83C655E7-015C-4479-8167-3A9048E129E1}" type="presParOf" srcId="{21396722-B88B-42BE-944B-2EFAF99B0712}" destId="{0F16D4EF-7BC4-4A85-8FC4-2F76366B0BAC}" srcOrd="2" destOrd="0" presId="urn:microsoft.com/office/officeart/2008/layout/LinedList"/>
    <dgm:cxn modelId="{2164A68A-2629-45B4-98AC-1B92E57B88ED}" type="presParOf" srcId="{21396722-B88B-42BE-944B-2EFAF99B0712}" destId="{B8A30ABD-7CD4-4635-AAF5-1EE2D35119A3}" srcOrd="3" destOrd="0" presId="urn:microsoft.com/office/officeart/2008/layout/LinedList"/>
    <dgm:cxn modelId="{AC082B94-E4EA-449A-B956-3E19CA7EBEEF}" type="presParOf" srcId="{B8A30ABD-7CD4-4635-AAF5-1EE2D35119A3}" destId="{22037818-729F-4E3E-99A4-14417B7C682F}" srcOrd="0" destOrd="0" presId="urn:microsoft.com/office/officeart/2008/layout/LinedList"/>
    <dgm:cxn modelId="{35D2AA33-2388-4FC4-83AD-4D0826FEA605}" type="presParOf" srcId="{B8A30ABD-7CD4-4635-AAF5-1EE2D35119A3}" destId="{788373E3-4EBF-4B15-A193-907A37424F17}" srcOrd="1" destOrd="0" presId="urn:microsoft.com/office/officeart/2008/layout/LinedList"/>
    <dgm:cxn modelId="{6DDEC7DC-5576-49DA-A11C-034766CD4722}" type="presParOf" srcId="{21396722-B88B-42BE-944B-2EFAF99B0712}" destId="{761F1538-A9F0-405C-8FEF-6DA3E38F7C84}" srcOrd="4" destOrd="0" presId="urn:microsoft.com/office/officeart/2008/layout/LinedList"/>
    <dgm:cxn modelId="{55352EE2-0EDB-4D7E-9FAE-7975B964F70C}" type="presParOf" srcId="{21396722-B88B-42BE-944B-2EFAF99B0712}" destId="{A4CB7460-5207-4395-B116-C901E120F851}" srcOrd="5" destOrd="0" presId="urn:microsoft.com/office/officeart/2008/layout/LinedList"/>
    <dgm:cxn modelId="{853BA52A-A440-4F5E-ADE9-54C3A603B041}" type="presParOf" srcId="{A4CB7460-5207-4395-B116-C901E120F851}" destId="{58360C76-EDFD-4E8C-A20D-019E0C94A707}" srcOrd="0" destOrd="0" presId="urn:microsoft.com/office/officeart/2008/layout/LinedList"/>
    <dgm:cxn modelId="{E3370AB8-E520-430D-A2AF-B295CBD2ABE9}" type="presParOf" srcId="{A4CB7460-5207-4395-B116-C901E120F851}" destId="{32FBE5F6-DF7C-4FAF-80E0-373E8ADE66B1}" srcOrd="1" destOrd="0" presId="urn:microsoft.com/office/officeart/2008/layout/LinedList"/>
    <dgm:cxn modelId="{B0DB94CB-BD26-4042-9D12-C6793207D6BB}" type="presParOf" srcId="{21396722-B88B-42BE-944B-2EFAF99B0712}" destId="{44F97A58-076B-4ECF-85B3-83F99C7E4016}" srcOrd="6" destOrd="0" presId="urn:microsoft.com/office/officeart/2008/layout/LinedList"/>
    <dgm:cxn modelId="{60307A42-647A-4FFB-A838-6BB9CD6D6F01}" type="presParOf" srcId="{21396722-B88B-42BE-944B-2EFAF99B0712}" destId="{171AFC61-8724-4409-88D1-2A9A8D863CC0}" srcOrd="7" destOrd="0" presId="urn:microsoft.com/office/officeart/2008/layout/LinedList"/>
    <dgm:cxn modelId="{910EF882-4891-4B3E-8B49-0DD795A39C1F}" type="presParOf" srcId="{171AFC61-8724-4409-88D1-2A9A8D863CC0}" destId="{01AD0C0C-CF5F-484E-86B2-75E657014D19}" srcOrd="0" destOrd="0" presId="urn:microsoft.com/office/officeart/2008/layout/LinedList"/>
    <dgm:cxn modelId="{DA313A1E-0D4A-499B-99D4-84071529651E}" type="presParOf" srcId="{171AFC61-8724-4409-88D1-2A9A8D863CC0}" destId="{69623B30-3A28-4013-ACC7-5B1FA07F5A8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E727881-DB60-4E41-8A8F-394F276E31B9}"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827226A9-B6B3-45CC-8FD5-51962A34A86C}">
      <dgm:prSet/>
      <dgm:spPr/>
      <dgm:t>
        <a:bodyPr/>
        <a:lstStyle/>
        <a:p>
          <a:pPr>
            <a:lnSpc>
              <a:spcPct val="100000"/>
            </a:lnSpc>
          </a:pPr>
          <a:r>
            <a:rPr lang="en-US"/>
            <a:t>The distribution of audio and video content to a large audience. </a:t>
          </a:r>
        </a:p>
      </dgm:t>
    </dgm:pt>
    <dgm:pt modelId="{9CE2D720-01B5-4F23-B4D5-26BFC8EEE9C9}" type="parTrans" cxnId="{F44F9C94-512C-4E11-97F0-32EC2822020A}">
      <dgm:prSet/>
      <dgm:spPr/>
      <dgm:t>
        <a:bodyPr/>
        <a:lstStyle/>
        <a:p>
          <a:endParaRPr lang="en-US"/>
        </a:p>
      </dgm:t>
    </dgm:pt>
    <dgm:pt modelId="{89B4488E-18FC-4A1B-B84E-E6310268DFCB}" type="sibTrans" cxnId="{F44F9C94-512C-4E11-97F0-32EC2822020A}">
      <dgm:prSet/>
      <dgm:spPr/>
      <dgm:t>
        <a:bodyPr/>
        <a:lstStyle/>
        <a:p>
          <a:endParaRPr lang="en-US"/>
        </a:p>
      </dgm:t>
    </dgm:pt>
    <dgm:pt modelId="{C1005770-0291-4F53-9B94-00057FFD6002}">
      <dgm:prSet/>
      <dgm:spPr/>
      <dgm:t>
        <a:bodyPr/>
        <a:lstStyle/>
        <a:p>
          <a:pPr>
            <a:lnSpc>
              <a:spcPct val="100000"/>
            </a:lnSpc>
          </a:pPr>
          <a:r>
            <a:rPr lang="en-US"/>
            <a:t>Television</a:t>
          </a:r>
        </a:p>
      </dgm:t>
    </dgm:pt>
    <dgm:pt modelId="{A083F88D-DC35-4D67-983A-90B4A7E1660A}" type="parTrans" cxnId="{013F8646-4C37-4322-86A7-AB6D3C0FB678}">
      <dgm:prSet/>
      <dgm:spPr/>
      <dgm:t>
        <a:bodyPr/>
        <a:lstStyle/>
        <a:p>
          <a:endParaRPr lang="en-US"/>
        </a:p>
      </dgm:t>
    </dgm:pt>
    <dgm:pt modelId="{854213D2-8EAB-417A-B865-3CDABEE3DE93}" type="sibTrans" cxnId="{013F8646-4C37-4322-86A7-AB6D3C0FB678}">
      <dgm:prSet/>
      <dgm:spPr/>
      <dgm:t>
        <a:bodyPr/>
        <a:lstStyle/>
        <a:p>
          <a:endParaRPr lang="en-US"/>
        </a:p>
      </dgm:t>
    </dgm:pt>
    <dgm:pt modelId="{48FAB0C3-5CBB-4261-BEDE-F5B82415518C}">
      <dgm:prSet/>
      <dgm:spPr/>
      <dgm:t>
        <a:bodyPr/>
        <a:lstStyle/>
        <a:p>
          <a:pPr>
            <a:lnSpc>
              <a:spcPct val="100000"/>
            </a:lnSpc>
          </a:pPr>
          <a:r>
            <a:rPr lang="en-US"/>
            <a:t>Radio</a:t>
          </a:r>
        </a:p>
      </dgm:t>
    </dgm:pt>
    <dgm:pt modelId="{3CD9010E-90BF-4E98-BD81-BF86B6FDB0E8}" type="parTrans" cxnId="{8E620E3F-B9D6-4CC4-B661-535A529BD786}">
      <dgm:prSet/>
      <dgm:spPr/>
      <dgm:t>
        <a:bodyPr/>
        <a:lstStyle/>
        <a:p>
          <a:endParaRPr lang="en-US"/>
        </a:p>
      </dgm:t>
    </dgm:pt>
    <dgm:pt modelId="{A0B8BAF4-D069-456E-BDB5-E163A5B438F6}" type="sibTrans" cxnId="{8E620E3F-B9D6-4CC4-B661-535A529BD786}">
      <dgm:prSet/>
      <dgm:spPr/>
      <dgm:t>
        <a:bodyPr/>
        <a:lstStyle/>
        <a:p>
          <a:endParaRPr lang="en-US"/>
        </a:p>
      </dgm:t>
    </dgm:pt>
    <dgm:pt modelId="{B6C958A6-6C8D-4C38-94A8-981166167E57}">
      <dgm:prSet/>
      <dgm:spPr/>
      <dgm:t>
        <a:bodyPr/>
        <a:lstStyle/>
        <a:p>
          <a:pPr>
            <a:lnSpc>
              <a:spcPct val="100000"/>
            </a:lnSpc>
          </a:pPr>
          <a:r>
            <a:rPr lang="en-US"/>
            <a:t>Online streaming services.</a:t>
          </a:r>
        </a:p>
      </dgm:t>
    </dgm:pt>
    <dgm:pt modelId="{9BC6D77A-3983-4B7B-9A4E-EC700D8D43B4}" type="parTrans" cxnId="{029A6810-1E24-4A18-A804-A09DFB902AF3}">
      <dgm:prSet/>
      <dgm:spPr/>
      <dgm:t>
        <a:bodyPr/>
        <a:lstStyle/>
        <a:p>
          <a:endParaRPr lang="en-US"/>
        </a:p>
      </dgm:t>
    </dgm:pt>
    <dgm:pt modelId="{BD7C0D86-8066-40B7-B993-450FB26E9308}" type="sibTrans" cxnId="{029A6810-1E24-4A18-A804-A09DFB902AF3}">
      <dgm:prSet/>
      <dgm:spPr/>
      <dgm:t>
        <a:bodyPr/>
        <a:lstStyle/>
        <a:p>
          <a:endParaRPr lang="en-US"/>
        </a:p>
      </dgm:t>
    </dgm:pt>
    <dgm:pt modelId="{795B18C6-B865-40CA-9AEF-F1D7A8A540B2}">
      <dgm:prSet/>
      <dgm:spPr/>
      <dgm:t>
        <a:bodyPr/>
        <a:lstStyle/>
        <a:p>
          <a:pPr>
            <a:lnSpc>
              <a:spcPct val="100000"/>
            </a:lnSpc>
          </a:pPr>
          <a:r>
            <a:rPr lang="en-US"/>
            <a:t>Wide range of players:</a:t>
          </a:r>
        </a:p>
      </dgm:t>
    </dgm:pt>
    <dgm:pt modelId="{6D9CD586-CD0E-437F-8B86-7B1141F30E15}" type="parTrans" cxnId="{6D5769EE-720D-4205-B6A3-906CBB8C5EC7}">
      <dgm:prSet/>
      <dgm:spPr/>
      <dgm:t>
        <a:bodyPr/>
        <a:lstStyle/>
        <a:p>
          <a:endParaRPr lang="en-US"/>
        </a:p>
      </dgm:t>
    </dgm:pt>
    <dgm:pt modelId="{B280E158-4436-41BB-8B68-F76A379C0944}" type="sibTrans" cxnId="{6D5769EE-720D-4205-B6A3-906CBB8C5EC7}">
      <dgm:prSet/>
      <dgm:spPr/>
      <dgm:t>
        <a:bodyPr/>
        <a:lstStyle/>
        <a:p>
          <a:endParaRPr lang="en-US"/>
        </a:p>
      </dgm:t>
    </dgm:pt>
    <dgm:pt modelId="{77318C60-8C7B-4478-B282-50970A9334C0}">
      <dgm:prSet/>
      <dgm:spPr/>
      <dgm:t>
        <a:bodyPr/>
        <a:lstStyle/>
        <a:p>
          <a:pPr>
            <a:lnSpc>
              <a:spcPct val="100000"/>
            </a:lnSpc>
          </a:pPr>
          <a:r>
            <a:rPr lang="en-US"/>
            <a:t>Broadcasters, production studios, distribution companies, and advertisers. </a:t>
          </a:r>
        </a:p>
      </dgm:t>
    </dgm:pt>
    <dgm:pt modelId="{16A852BB-6F05-4F59-9E03-49F45E6396DB}" type="parTrans" cxnId="{3CE28497-A734-4D99-8616-2E4DD569EAC8}">
      <dgm:prSet/>
      <dgm:spPr/>
      <dgm:t>
        <a:bodyPr/>
        <a:lstStyle/>
        <a:p>
          <a:endParaRPr lang="en-US"/>
        </a:p>
      </dgm:t>
    </dgm:pt>
    <dgm:pt modelId="{786AB811-A424-4CE5-9AAB-1DA979312087}" type="sibTrans" cxnId="{3CE28497-A734-4D99-8616-2E4DD569EAC8}">
      <dgm:prSet/>
      <dgm:spPr/>
      <dgm:t>
        <a:bodyPr/>
        <a:lstStyle/>
        <a:p>
          <a:endParaRPr lang="en-US"/>
        </a:p>
      </dgm:t>
    </dgm:pt>
    <dgm:pt modelId="{998A505E-27EB-45C3-B9B7-69416A496EE6}">
      <dgm:prSet/>
      <dgm:spPr/>
      <dgm:t>
        <a:bodyPr/>
        <a:lstStyle/>
        <a:p>
          <a:pPr>
            <a:lnSpc>
              <a:spcPct val="100000"/>
            </a:lnSpc>
          </a:pPr>
          <a:r>
            <a:rPr lang="en-US"/>
            <a:t>The sector is constantly evolving as technology changes and new competitors enter the market</a:t>
          </a:r>
        </a:p>
      </dgm:t>
    </dgm:pt>
    <dgm:pt modelId="{3DA91573-1B05-4C33-ADFE-6D1D862AF269}" type="parTrans" cxnId="{24045DEF-B7F3-4B45-9313-440494E54696}">
      <dgm:prSet/>
      <dgm:spPr/>
      <dgm:t>
        <a:bodyPr/>
        <a:lstStyle/>
        <a:p>
          <a:endParaRPr lang="en-US"/>
        </a:p>
      </dgm:t>
    </dgm:pt>
    <dgm:pt modelId="{662475FB-FC5D-460C-B166-7184A4A1C328}" type="sibTrans" cxnId="{24045DEF-B7F3-4B45-9313-440494E54696}">
      <dgm:prSet/>
      <dgm:spPr/>
      <dgm:t>
        <a:bodyPr/>
        <a:lstStyle/>
        <a:p>
          <a:endParaRPr lang="en-US"/>
        </a:p>
      </dgm:t>
    </dgm:pt>
    <dgm:pt modelId="{356898C0-CA8E-4722-8D3F-E933487D2264}" type="pres">
      <dgm:prSet presAssocID="{8E727881-DB60-4E41-8A8F-394F276E31B9}" presName="root" presStyleCnt="0">
        <dgm:presLayoutVars>
          <dgm:dir/>
          <dgm:resizeHandles val="exact"/>
        </dgm:presLayoutVars>
      </dgm:prSet>
      <dgm:spPr/>
    </dgm:pt>
    <dgm:pt modelId="{DA6F2C2C-7026-4CDE-A8E7-29544CE78246}" type="pres">
      <dgm:prSet presAssocID="{827226A9-B6B3-45CC-8FD5-51962A34A86C}" presName="compNode" presStyleCnt="0"/>
      <dgm:spPr/>
    </dgm:pt>
    <dgm:pt modelId="{E1EDF7E5-2E3B-4655-A55C-601CDCF3C000}" type="pres">
      <dgm:prSet presAssocID="{827226A9-B6B3-45CC-8FD5-51962A34A86C}" presName="bgRect" presStyleLbl="bgShp" presStyleIdx="0" presStyleCnt="3"/>
      <dgm:spPr/>
    </dgm:pt>
    <dgm:pt modelId="{359FCF2D-341F-44E5-B17B-854958AF1656}" type="pres">
      <dgm:prSet presAssocID="{827226A9-B6B3-45CC-8FD5-51962A34A86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Radio"/>
        </a:ext>
      </dgm:extLst>
    </dgm:pt>
    <dgm:pt modelId="{7EFAF514-965C-46EE-ABC8-DF75636DCADE}" type="pres">
      <dgm:prSet presAssocID="{827226A9-B6B3-45CC-8FD5-51962A34A86C}" presName="spaceRect" presStyleCnt="0"/>
      <dgm:spPr/>
    </dgm:pt>
    <dgm:pt modelId="{356664CA-B07A-4F05-B00C-52A838604DDA}" type="pres">
      <dgm:prSet presAssocID="{827226A9-B6B3-45CC-8FD5-51962A34A86C}" presName="parTx" presStyleLbl="revTx" presStyleIdx="0" presStyleCnt="5">
        <dgm:presLayoutVars>
          <dgm:chMax val="0"/>
          <dgm:chPref val="0"/>
        </dgm:presLayoutVars>
      </dgm:prSet>
      <dgm:spPr/>
    </dgm:pt>
    <dgm:pt modelId="{5121EAC2-221E-4996-BDAE-AAE6E11848D0}" type="pres">
      <dgm:prSet presAssocID="{827226A9-B6B3-45CC-8FD5-51962A34A86C}" presName="desTx" presStyleLbl="revTx" presStyleIdx="1" presStyleCnt="5">
        <dgm:presLayoutVars/>
      </dgm:prSet>
      <dgm:spPr/>
    </dgm:pt>
    <dgm:pt modelId="{80C37E5B-448B-4009-901D-C477F3356923}" type="pres">
      <dgm:prSet presAssocID="{89B4488E-18FC-4A1B-B84E-E6310268DFCB}" presName="sibTrans" presStyleCnt="0"/>
      <dgm:spPr/>
    </dgm:pt>
    <dgm:pt modelId="{2F75C370-CD26-40B3-9D98-FC11C9D3ADCF}" type="pres">
      <dgm:prSet presAssocID="{795B18C6-B865-40CA-9AEF-F1D7A8A540B2}" presName="compNode" presStyleCnt="0"/>
      <dgm:spPr/>
    </dgm:pt>
    <dgm:pt modelId="{62E407DC-7818-4EF1-B775-262D26CA8EF1}" type="pres">
      <dgm:prSet presAssocID="{795B18C6-B865-40CA-9AEF-F1D7A8A540B2}" presName="bgRect" presStyleLbl="bgShp" presStyleIdx="1" presStyleCnt="3"/>
      <dgm:spPr/>
    </dgm:pt>
    <dgm:pt modelId="{B46580AB-FA2F-4F42-996F-0D9635E9CD99}" type="pres">
      <dgm:prSet presAssocID="{795B18C6-B865-40CA-9AEF-F1D7A8A540B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Television"/>
        </a:ext>
      </dgm:extLst>
    </dgm:pt>
    <dgm:pt modelId="{8C4E773C-B0EF-4177-8757-947CD1729DB9}" type="pres">
      <dgm:prSet presAssocID="{795B18C6-B865-40CA-9AEF-F1D7A8A540B2}" presName="spaceRect" presStyleCnt="0"/>
      <dgm:spPr/>
    </dgm:pt>
    <dgm:pt modelId="{A219AD75-19AC-4AB9-8C79-DB69908EB3C7}" type="pres">
      <dgm:prSet presAssocID="{795B18C6-B865-40CA-9AEF-F1D7A8A540B2}" presName="parTx" presStyleLbl="revTx" presStyleIdx="2" presStyleCnt="5">
        <dgm:presLayoutVars>
          <dgm:chMax val="0"/>
          <dgm:chPref val="0"/>
        </dgm:presLayoutVars>
      </dgm:prSet>
      <dgm:spPr/>
    </dgm:pt>
    <dgm:pt modelId="{6C7786B5-34DE-46DA-A913-3CEAB6B21291}" type="pres">
      <dgm:prSet presAssocID="{795B18C6-B865-40CA-9AEF-F1D7A8A540B2}" presName="desTx" presStyleLbl="revTx" presStyleIdx="3" presStyleCnt="5">
        <dgm:presLayoutVars/>
      </dgm:prSet>
      <dgm:spPr/>
    </dgm:pt>
    <dgm:pt modelId="{BE2E3455-E17F-4468-A4AC-12B2CE9C6E55}" type="pres">
      <dgm:prSet presAssocID="{B280E158-4436-41BB-8B68-F76A379C0944}" presName="sibTrans" presStyleCnt="0"/>
      <dgm:spPr/>
    </dgm:pt>
    <dgm:pt modelId="{5E063582-8796-417A-9327-4557381BB30B}" type="pres">
      <dgm:prSet presAssocID="{998A505E-27EB-45C3-B9B7-69416A496EE6}" presName="compNode" presStyleCnt="0"/>
      <dgm:spPr/>
    </dgm:pt>
    <dgm:pt modelId="{FE1CE363-6FF6-4CCD-8863-D2A0CD543FAA}" type="pres">
      <dgm:prSet presAssocID="{998A505E-27EB-45C3-B9B7-69416A496EE6}" presName="bgRect" presStyleLbl="bgShp" presStyleIdx="2" presStyleCnt="3"/>
      <dgm:spPr/>
    </dgm:pt>
    <dgm:pt modelId="{03E7D002-EA59-42FD-8187-3DF7093CC7D3}" type="pres">
      <dgm:prSet presAssocID="{998A505E-27EB-45C3-B9B7-69416A496EE6}"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Upward trend"/>
        </a:ext>
      </dgm:extLst>
    </dgm:pt>
    <dgm:pt modelId="{F8EAC07A-1E0E-4C05-8015-50F49FD7CCA3}" type="pres">
      <dgm:prSet presAssocID="{998A505E-27EB-45C3-B9B7-69416A496EE6}" presName="spaceRect" presStyleCnt="0"/>
      <dgm:spPr/>
    </dgm:pt>
    <dgm:pt modelId="{7BA4B3F1-6786-4CD4-AD49-7778D9A12EB6}" type="pres">
      <dgm:prSet presAssocID="{998A505E-27EB-45C3-B9B7-69416A496EE6}" presName="parTx" presStyleLbl="revTx" presStyleIdx="4" presStyleCnt="5">
        <dgm:presLayoutVars>
          <dgm:chMax val="0"/>
          <dgm:chPref val="0"/>
        </dgm:presLayoutVars>
      </dgm:prSet>
      <dgm:spPr/>
    </dgm:pt>
  </dgm:ptLst>
  <dgm:cxnLst>
    <dgm:cxn modelId="{029A6810-1E24-4A18-A804-A09DFB902AF3}" srcId="{827226A9-B6B3-45CC-8FD5-51962A34A86C}" destId="{B6C958A6-6C8D-4C38-94A8-981166167E57}" srcOrd="2" destOrd="0" parTransId="{9BC6D77A-3983-4B7B-9A4E-EC700D8D43B4}" sibTransId="{BD7C0D86-8066-40B7-B993-450FB26E9308}"/>
    <dgm:cxn modelId="{8E620E3F-B9D6-4CC4-B661-535A529BD786}" srcId="{827226A9-B6B3-45CC-8FD5-51962A34A86C}" destId="{48FAB0C3-5CBB-4261-BEDE-F5B82415518C}" srcOrd="1" destOrd="0" parTransId="{3CD9010E-90BF-4E98-BD81-BF86B6FDB0E8}" sibTransId="{A0B8BAF4-D069-456E-BDB5-E163A5B438F6}"/>
    <dgm:cxn modelId="{013F8646-4C37-4322-86A7-AB6D3C0FB678}" srcId="{827226A9-B6B3-45CC-8FD5-51962A34A86C}" destId="{C1005770-0291-4F53-9B94-00057FFD6002}" srcOrd="0" destOrd="0" parTransId="{A083F88D-DC35-4D67-983A-90B4A7E1660A}" sibTransId="{854213D2-8EAB-417A-B865-3CDABEE3DE93}"/>
    <dgm:cxn modelId="{9B23907B-2296-40EB-A8ED-969A5C171398}" type="presOf" srcId="{827226A9-B6B3-45CC-8FD5-51962A34A86C}" destId="{356664CA-B07A-4F05-B00C-52A838604DDA}" srcOrd="0" destOrd="0" presId="urn:microsoft.com/office/officeart/2018/2/layout/IconVerticalSolidList"/>
    <dgm:cxn modelId="{ABEC9889-8FFE-4804-8148-2518659C7016}" type="presOf" srcId="{B6C958A6-6C8D-4C38-94A8-981166167E57}" destId="{5121EAC2-221E-4996-BDAE-AAE6E11848D0}" srcOrd="0" destOrd="2" presId="urn:microsoft.com/office/officeart/2018/2/layout/IconVerticalSolidList"/>
    <dgm:cxn modelId="{DDD0408E-F1F3-49DC-A22C-EF5CEB27D8AF}" type="presOf" srcId="{998A505E-27EB-45C3-B9B7-69416A496EE6}" destId="{7BA4B3F1-6786-4CD4-AD49-7778D9A12EB6}" srcOrd="0" destOrd="0" presId="urn:microsoft.com/office/officeart/2018/2/layout/IconVerticalSolidList"/>
    <dgm:cxn modelId="{FAA96893-8B78-40B7-A1B8-1BB64A7B2943}" type="presOf" srcId="{795B18C6-B865-40CA-9AEF-F1D7A8A540B2}" destId="{A219AD75-19AC-4AB9-8C79-DB69908EB3C7}" srcOrd="0" destOrd="0" presId="urn:microsoft.com/office/officeart/2018/2/layout/IconVerticalSolidList"/>
    <dgm:cxn modelId="{F44F9C94-512C-4E11-97F0-32EC2822020A}" srcId="{8E727881-DB60-4E41-8A8F-394F276E31B9}" destId="{827226A9-B6B3-45CC-8FD5-51962A34A86C}" srcOrd="0" destOrd="0" parTransId="{9CE2D720-01B5-4F23-B4D5-26BFC8EEE9C9}" sibTransId="{89B4488E-18FC-4A1B-B84E-E6310268DFCB}"/>
    <dgm:cxn modelId="{3CE28497-A734-4D99-8616-2E4DD569EAC8}" srcId="{795B18C6-B865-40CA-9AEF-F1D7A8A540B2}" destId="{77318C60-8C7B-4478-B282-50970A9334C0}" srcOrd="0" destOrd="0" parTransId="{16A852BB-6F05-4F59-9E03-49F45E6396DB}" sibTransId="{786AB811-A424-4CE5-9AAB-1DA979312087}"/>
    <dgm:cxn modelId="{69E483C4-EA6D-4FA9-896A-8A6684FBA97C}" type="presOf" srcId="{C1005770-0291-4F53-9B94-00057FFD6002}" destId="{5121EAC2-221E-4996-BDAE-AAE6E11848D0}" srcOrd="0" destOrd="0" presId="urn:microsoft.com/office/officeart/2018/2/layout/IconVerticalSolidList"/>
    <dgm:cxn modelId="{DAC3C0C4-A930-4088-A2E6-CCB6A3E01D9F}" type="presOf" srcId="{77318C60-8C7B-4478-B282-50970A9334C0}" destId="{6C7786B5-34DE-46DA-A913-3CEAB6B21291}" srcOrd="0" destOrd="0" presId="urn:microsoft.com/office/officeart/2018/2/layout/IconVerticalSolidList"/>
    <dgm:cxn modelId="{3CA8E5CF-75F5-4F05-8CAE-1E6904D9A78E}" type="presOf" srcId="{48FAB0C3-5CBB-4261-BEDE-F5B82415518C}" destId="{5121EAC2-221E-4996-BDAE-AAE6E11848D0}" srcOrd="0" destOrd="1" presId="urn:microsoft.com/office/officeart/2018/2/layout/IconVerticalSolidList"/>
    <dgm:cxn modelId="{6D5769EE-720D-4205-B6A3-906CBB8C5EC7}" srcId="{8E727881-DB60-4E41-8A8F-394F276E31B9}" destId="{795B18C6-B865-40CA-9AEF-F1D7A8A540B2}" srcOrd="1" destOrd="0" parTransId="{6D9CD586-CD0E-437F-8B86-7B1141F30E15}" sibTransId="{B280E158-4436-41BB-8B68-F76A379C0944}"/>
    <dgm:cxn modelId="{24045DEF-B7F3-4B45-9313-440494E54696}" srcId="{8E727881-DB60-4E41-8A8F-394F276E31B9}" destId="{998A505E-27EB-45C3-B9B7-69416A496EE6}" srcOrd="2" destOrd="0" parTransId="{3DA91573-1B05-4C33-ADFE-6D1D862AF269}" sibTransId="{662475FB-FC5D-460C-B166-7184A4A1C328}"/>
    <dgm:cxn modelId="{0A3BBBFD-1634-4BD6-870C-D8A64F6FD64E}" type="presOf" srcId="{8E727881-DB60-4E41-8A8F-394F276E31B9}" destId="{356898C0-CA8E-4722-8D3F-E933487D2264}" srcOrd="0" destOrd="0" presId="urn:microsoft.com/office/officeart/2018/2/layout/IconVerticalSolidList"/>
    <dgm:cxn modelId="{863C7C94-F09E-4E59-8860-3A470C927544}" type="presParOf" srcId="{356898C0-CA8E-4722-8D3F-E933487D2264}" destId="{DA6F2C2C-7026-4CDE-A8E7-29544CE78246}" srcOrd="0" destOrd="0" presId="urn:microsoft.com/office/officeart/2018/2/layout/IconVerticalSolidList"/>
    <dgm:cxn modelId="{6BE6153C-5C90-476B-B5EE-8987AC7B65AB}" type="presParOf" srcId="{DA6F2C2C-7026-4CDE-A8E7-29544CE78246}" destId="{E1EDF7E5-2E3B-4655-A55C-601CDCF3C000}" srcOrd="0" destOrd="0" presId="urn:microsoft.com/office/officeart/2018/2/layout/IconVerticalSolidList"/>
    <dgm:cxn modelId="{4C0AA5C3-55DD-4C63-A6F1-E67DBB78A3ED}" type="presParOf" srcId="{DA6F2C2C-7026-4CDE-A8E7-29544CE78246}" destId="{359FCF2D-341F-44E5-B17B-854958AF1656}" srcOrd="1" destOrd="0" presId="urn:microsoft.com/office/officeart/2018/2/layout/IconVerticalSolidList"/>
    <dgm:cxn modelId="{46CBD848-E83D-41B9-9F33-D892E6D6E4C2}" type="presParOf" srcId="{DA6F2C2C-7026-4CDE-A8E7-29544CE78246}" destId="{7EFAF514-965C-46EE-ABC8-DF75636DCADE}" srcOrd="2" destOrd="0" presId="urn:microsoft.com/office/officeart/2018/2/layout/IconVerticalSolidList"/>
    <dgm:cxn modelId="{6071021D-920B-4EB8-97B9-F206B328DDF0}" type="presParOf" srcId="{DA6F2C2C-7026-4CDE-A8E7-29544CE78246}" destId="{356664CA-B07A-4F05-B00C-52A838604DDA}" srcOrd="3" destOrd="0" presId="urn:microsoft.com/office/officeart/2018/2/layout/IconVerticalSolidList"/>
    <dgm:cxn modelId="{A4989F6D-67D2-4CB9-8AE5-AB8CB9AEFDBB}" type="presParOf" srcId="{DA6F2C2C-7026-4CDE-A8E7-29544CE78246}" destId="{5121EAC2-221E-4996-BDAE-AAE6E11848D0}" srcOrd="4" destOrd="0" presId="urn:microsoft.com/office/officeart/2018/2/layout/IconVerticalSolidList"/>
    <dgm:cxn modelId="{64EB634B-8BBD-4CE6-A7F2-D8E9112BF721}" type="presParOf" srcId="{356898C0-CA8E-4722-8D3F-E933487D2264}" destId="{80C37E5B-448B-4009-901D-C477F3356923}" srcOrd="1" destOrd="0" presId="urn:microsoft.com/office/officeart/2018/2/layout/IconVerticalSolidList"/>
    <dgm:cxn modelId="{2F3D9541-31F4-4A00-BE40-48A5E14F328D}" type="presParOf" srcId="{356898C0-CA8E-4722-8D3F-E933487D2264}" destId="{2F75C370-CD26-40B3-9D98-FC11C9D3ADCF}" srcOrd="2" destOrd="0" presId="urn:microsoft.com/office/officeart/2018/2/layout/IconVerticalSolidList"/>
    <dgm:cxn modelId="{447B279B-0D20-4A2B-9B39-54343DE5ED54}" type="presParOf" srcId="{2F75C370-CD26-40B3-9D98-FC11C9D3ADCF}" destId="{62E407DC-7818-4EF1-B775-262D26CA8EF1}" srcOrd="0" destOrd="0" presId="urn:microsoft.com/office/officeart/2018/2/layout/IconVerticalSolidList"/>
    <dgm:cxn modelId="{A11CF1BF-5E12-44D2-A23D-599E91E3B6B7}" type="presParOf" srcId="{2F75C370-CD26-40B3-9D98-FC11C9D3ADCF}" destId="{B46580AB-FA2F-4F42-996F-0D9635E9CD99}" srcOrd="1" destOrd="0" presId="urn:microsoft.com/office/officeart/2018/2/layout/IconVerticalSolidList"/>
    <dgm:cxn modelId="{34D6A0AE-974D-491F-8849-E6F27D92628E}" type="presParOf" srcId="{2F75C370-CD26-40B3-9D98-FC11C9D3ADCF}" destId="{8C4E773C-B0EF-4177-8757-947CD1729DB9}" srcOrd="2" destOrd="0" presId="urn:microsoft.com/office/officeart/2018/2/layout/IconVerticalSolidList"/>
    <dgm:cxn modelId="{F1E56A7A-3134-400A-9A7D-17E2D227835E}" type="presParOf" srcId="{2F75C370-CD26-40B3-9D98-FC11C9D3ADCF}" destId="{A219AD75-19AC-4AB9-8C79-DB69908EB3C7}" srcOrd="3" destOrd="0" presId="urn:microsoft.com/office/officeart/2018/2/layout/IconVerticalSolidList"/>
    <dgm:cxn modelId="{35EEAEAD-C03C-46D9-A63F-2840E678A003}" type="presParOf" srcId="{2F75C370-CD26-40B3-9D98-FC11C9D3ADCF}" destId="{6C7786B5-34DE-46DA-A913-3CEAB6B21291}" srcOrd="4" destOrd="0" presId="urn:microsoft.com/office/officeart/2018/2/layout/IconVerticalSolidList"/>
    <dgm:cxn modelId="{F034A710-2960-496B-87D9-1046F2687E6F}" type="presParOf" srcId="{356898C0-CA8E-4722-8D3F-E933487D2264}" destId="{BE2E3455-E17F-4468-A4AC-12B2CE9C6E55}" srcOrd="3" destOrd="0" presId="urn:microsoft.com/office/officeart/2018/2/layout/IconVerticalSolidList"/>
    <dgm:cxn modelId="{F4D1BE73-5080-4374-852C-7D2EB27DC66A}" type="presParOf" srcId="{356898C0-CA8E-4722-8D3F-E933487D2264}" destId="{5E063582-8796-417A-9327-4557381BB30B}" srcOrd="4" destOrd="0" presId="urn:microsoft.com/office/officeart/2018/2/layout/IconVerticalSolidList"/>
    <dgm:cxn modelId="{866B1596-B71D-40AD-AAC5-640BC807A7D6}" type="presParOf" srcId="{5E063582-8796-417A-9327-4557381BB30B}" destId="{FE1CE363-6FF6-4CCD-8863-D2A0CD543FAA}" srcOrd="0" destOrd="0" presId="urn:microsoft.com/office/officeart/2018/2/layout/IconVerticalSolidList"/>
    <dgm:cxn modelId="{6BF94784-C7DC-448D-A727-7F869179A5F1}" type="presParOf" srcId="{5E063582-8796-417A-9327-4557381BB30B}" destId="{03E7D002-EA59-42FD-8187-3DF7093CC7D3}" srcOrd="1" destOrd="0" presId="urn:microsoft.com/office/officeart/2018/2/layout/IconVerticalSolidList"/>
    <dgm:cxn modelId="{6DDA01F5-1C02-4AED-AF30-E791C8E8603D}" type="presParOf" srcId="{5E063582-8796-417A-9327-4557381BB30B}" destId="{F8EAC07A-1E0E-4C05-8015-50F49FD7CCA3}" srcOrd="2" destOrd="0" presId="urn:microsoft.com/office/officeart/2018/2/layout/IconVerticalSolidList"/>
    <dgm:cxn modelId="{14B7654E-2BD8-4542-81CD-A06905F3A81C}" type="presParOf" srcId="{5E063582-8796-417A-9327-4557381BB30B}" destId="{7BA4B3F1-6786-4CD4-AD49-7778D9A12EB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A90230-78E4-4A4F-9936-04039253CE05}">
      <dsp:nvSpPr>
        <dsp:cNvPr id="0" name=""/>
        <dsp:cNvSpPr/>
      </dsp:nvSpPr>
      <dsp:spPr>
        <a:xfrm>
          <a:off x="0" y="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0B77729-57E1-4C0A-99C7-D835EC0947A0}">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Industrial relations: </a:t>
          </a:r>
          <a:r>
            <a:rPr lang="en-US" sz="2100" kern="1200"/>
            <a:t>How labor institutions evolve, changes in the nature of work, new forms of work are emerging and workers’ rights, incomes are compromised.</a:t>
          </a:r>
        </a:p>
      </dsp:txBody>
      <dsp:txXfrm>
        <a:off x="0" y="0"/>
        <a:ext cx="10515600" cy="1087834"/>
      </dsp:txXfrm>
    </dsp:sp>
    <dsp:sp modelId="{EDD7BB20-F0CB-4902-AAEE-4DA2CDD944BA}">
      <dsp:nvSpPr>
        <dsp:cNvPr id="0" name=""/>
        <dsp:cNvSpPr/>
      </dsp:nvSpPr>
      <dsp:spPr>
        <a:xfrm>
          <a:off x="0" y="108783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615F18-AFBC-4D82-9DB6-B566C2B0A2E6}">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Trade unions: </a:t>
          </a:r>
          <a:r>
            <a:rPr lang="en-US" sz="2100" kern="1200"/>
            <a:t>Strong trade unions protect the interests of vulnerable workers and precarious jobs, and avert inequality, the influence of trade unions is threatened by changes in the forms of work</a:t>
          </a:r>
        </a:p>
      </dsp:txBody>
      <dsp:txXfrm>
        <a:off x="0" y="1087834"/>
        <a:ext cx="10515600" cy="1087834"/>
      </dsp:txXfrm>
    </dsp:sp>
    <dsp:sp modelId="{C5A014F7-62D3-4739-9DA6-58DA28FE9EDE}">
      <dsp:nvSpPr>
        <dsp:cNvPr id="0" name=""/>
        <dsp:cNvSpPr/>
      </dsp:nvSpPr>
      <dsp:spPr>
        <a:xfrm>
          <a:off x="0" y="217566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5867760-1D10-4D89-9B30-A58734ED250E}">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Educational policy from institutions: </a:t>
          </a:r>
          <a:r>
            <a:rPr lang="en-US" sz="2100" kern="1200"/>
            <a:t>Public educational policy should respond to the needs of the workplace and teach 21st century skills, and supportive programmes to keep vulnerable workers in the labor market (Gruen, 2017)</a:t>
          </a:r>
        </a:p>
      </dsp:txBody>
      <dsp:txXfrm>
        <a:off x="0" y="2175669"/>
        <a:ext cx="10515600" cy="1087834"/>
      </dsp:txXfrm>
    </dsp:sp>
    <dsp:sp modelId="{A4AF67F7-90BA-4170-9B88-A269FD79855A}">
      <dsp:nvSpPr>
        <dsp:cNvPr id="0" name=""/>
        <dsp:cNvSpPr/>
      </dsp:nvSpPr>
      <dsp:spPr>
        <a:xfrm>
          <a:off x="0" y="326350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D8A2CB-D22A-472E-933E-2CBA216CF6C1}">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Labor market: </a:t>
          </a:r>
          <a:r>
            <a:rPr lang="en-US" sz="2100" kern="1200"/>
            <a:t>power between employers and workers is shifting with new forms of work such as gig work, telework; job market is more competitive, with workers settling for lower wages with no career progression or basic conditions of employment.</a:t>
          </a:r>
        </a:p>
      </dsp:txBody>
      <dsp:txXfrm>
        <a:off x="0" y="3263503"/>
        <a:ext cx="10515600" cy="10878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A3D701-1870-4033-8A5F-D78D733A7685}">
      <dsp:nvSpPr>
        <dsp:cNvPr id="0" name=""/>
        <dsp:cNvSpPr/>
      </dsp:nvSpPr>
      <dsp:spPr>
        <a:xfrm>
          <a:off x="0" y="675"/>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A775264-FEEE-4BB3-B756-7F6DC47F634F}">
      <dsp:nvSpPr>
        <dsp:cNvPr id="0" name=""/>
        <dsp:cNvSpPr/>
      </dsp:nvSpPr>
      <dsp:spPr>
        <a:xfrm>
          <a:off x="0" y="675"/>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Job precarity: </a:t>
          </a:r>
          <a:r>
            <a:rPr lang="en-US" sz="2100" kern="1200"/>
            <a:t>There is a sense of job and income insecurity.</a:t>
          </a:r>
        </a:p>
      </dsp:txBody>
      <dsp:txXfrm>
        <a:off x="0" y="675"/>
        <a:ext cx="6900512" cy="1106957"/>
      </dsp:txXfrm>
    </dsp:sp>
    <dsp:sp modelId="{C7FE011F-5D5F-4F05-AA88-A18C23EBFE7D}">
      <dsp:nvSpPr>
        <dsp:cNvPr id="0" name=""/>
        <dsp:cNvSpPr/>
      </dsp:nvSpPr>
      <dsp:spPr>
        <a:xfrm>
          <a:off x="0" y="1107633"/>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8690A6-92C8-4363-81D3-D385EF9AF811}">
      <dsp:nvSpPr>
        <dsp:cNvPr id="0" name=""/>
        <dsp:cNvSpPr/>
      </dsp:nvSpPr>
      <dsp:spPr>
        <a:xfrm>
          <a:off x="0" y="1107633"/>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Satisfaction: </a:t>
          </a:r>
          <a:r>
            <a:rPr lang="en-US" sz="2100" kern="1200"/>
            <a:t>Changes in technology have affected the job satisfaction of workers.</a:t>
          </a:r>
        </a:p>
      </dsp:txBody>
      <dsp:txXfrm>
        <a:off x="0" y="1107633"/>
        <a:ext cx="6900512" cy="1106957"/>
      </dsp:txXfrm>
    </dsp:sp>
    <dsp:sp modelId="{64B0967D-C721-44E8-AD17-2F542009FC68}">
      <dsp:nvSpPr>
        <dsp:cNvPr id="0" name=""/>
        <dsp:cNvSpPr/>
      </dsp:nvSpPr>
      <dsp:spPr>
        <a:xfrm>
          <a:off x="0" y="2214591"/>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C34BFB-9D4C-4CD4-862E-440AEC138982}">
      <dsp:nvSpPr>
        <dsp:cNvPr id="0" name=""/>
        <dsp:cNvSpPr/>
      </dsp:nvSpPr>
      <dsp:spPr>
        <a:xfrm>
          <a:off x="0" y="2214591"/>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Burnout: </a:t>
          </a:r>
          <a:r>
            <a:rPr lang="en-US" sz="2100" kern="1200"/>
            <a:t>Changes in technology have resulted in burnout of workers as they try to adapt.</a:t>
          </a:r>
        </a:p>
      </dsp:txBody>
      <dsp:txXfrm>
        <a:off x="0" y="2214591"/>
        <a:ext cx="6900512" cy="1106957"/>
      </dsp:txXfrm>
    </dsp:sp>
    <dsp:sp modelId="{5B8BE39A-2C6C-42EE-B45B-718BE91DAB4E}">
      <dsp:nvSpPr>
        <dsp:cNvPr id="0" name=""/>
        <dsp:cNvSpPr/>
      </dsp:nvSpPr>
      <dsp:spPr>
        <a:xfrm>
          <a:off x="0" y="3321549"/>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48F981-0E7D-4AA0-93EB-8261A0702D2A}">
      <dsp:nvSpPr>
        <dsp:cNvPr id="0" name=""/>
        <dsp:cNvSpPr/>
      </dsp:nvSpPr>
      <dsp:spPr>
        <a:xfrm>
          <a:off x="0" y="3321549"/>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Work life balance	: </a:t>
          </a:r>
          <a:r>
            <a:rPr lang="en-US" sz="2100" kern="1200"/>
            <a:t>Changes in technology have resulted in a poor work life balance for workers as they try to adapt.</a:t>
          </a:r>
        </a:p>
      </dsp:txBody>
      <dsp:txXfrm>
        <a:off x="0" y="3321549"/>
        <a:ext cx="6900512" cy="1106957"/>
      </dsp:txXfrm>
    </dsp:sp>
    <dsp:sp modelId="{79C1E5D1-6B01-42EE-B978-9423871D56E6}">
      <dsp:nvSpPr>
        <dsp:cNvPr id="0" name=""/>
        <dsp:cNvSpPr/>
      </dsp:nvSpPr>
      <dsp:spPr>
        <a:xfrm>
          <a:off x="0" y="4428507"/>
          <a:ext cx="6900512"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2B295A-6814-457E-B30C-5FCF0CC0F917}">
      <dsp:nvSpPr>
        <dsp:cNvPr id="0" name=""/>
        <dsp:cNvSpPr/>
      </dsp:nvSpPr>
      <dsp:spPr>
        <a:xfrm>
          <a:off x="0" y="4428507"/>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Vulnerable workers: </a:t>
          </a:r>
          <a:r>
            <a:rPr lang="en-US" sz="2100" kern="1200"/>
            <a:t>Certain demographic groups, particularly older workers and less technology savvy workers are at risk of job losses due to the changing demands of their jobs.</a:t>
          </a:r>
        </a:p>
      </dsp:txBody>
      <dsp:txXfrm>
        <a:off x="0" y="4428507"/>
        <a:ext cx="6900512" cy="11069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6CE39F-F2EC-4515-8A41-572EF8EB6103}">
      <dsp:nvSpPr>
        <dsp:cNvPr id="0" name=""/>
        <dsp:cNvSpPr/>
      </dsp:nvSpPr>
      <dsp:spPr>
        <a:xfrm>
          <a:off x="0" y="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668E53-C98A-4D0E-995E-033B901E358A}">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Talent: </a:t>
          </a:r>
          <a:r>
            <a:rPr lang="en-US" sz="2100" kern="1200"/>
            <a:t>There are efforts to attract and retain the right talent to fit the new paradigm of jobs. </a:t>
          </a:r>
        </a:p>
      </dsp:txBody>
      <dsp:txXfrm>
        <a:off x="0" y="0"/>
        <a:ext cx="6900512" cy="1384035"/>
      </dsp:txXfrm>
    </dsp:sp>
    <dsp:sp modelId="{0F16D4EF-7BC4-4A85-8FC4-2F76366B0BAC}">
      <dsp:nvSpPr>
        <dsp:cNvPr id="0" name=""/>
        <dsp:cNvSpPr/>
      </dsp:nvSpPr>
      <dsp:spPr>
        <a:xfrm>
          <a:off x="0" y="1384035"/>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037818-729F-4E3E-99A4-14417B7C682F}">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Career: </a:t>
          </a:r>
          <a:r>
            <a:rPr lang="en-US" sz="2100" kern="1200"/>
            <a:t>There is a need for constant career development to meet the changing demands on workers.</a:t>
          </a:r>
        </a:p>
      </dsp:txBody>
      <dsp:txXfrm>
        <a:off x="0" y="1384035"/>
        <a:ext cx="6900512" cy="1384035"/>
      </dsp:txXfrm>
    </dsp:sp>
    <dsp:sp modelId="{761F1538-A9F0-405C-8FEF-6DA3E38F7C84}">
      <dsp:nvSpPr>
        <dsp:cNvPr id="0" name=""/>
        <dsp:cNvSpPr/>
      </dsp:nvSpPr>
      <dsp:spPr>
        <a:xfrm>
          <a:off x="0" y="276807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360C76-EDFD-4E8C-A20D-019E0C94A707}">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Leader’s values: </a:t>
          </a:r>
          <a:r>
            <a:rPr lang="en-US" sz="2100" kern="1200"/>
            <a:t>Leaders’ values should respond to the needs of the organization and workers amidst the changing technological environment.</a:t>
          </a:r>
        </a:p>
      </dsp:txBody>
      <dsp:txXfrm>
        <a:off x="0" y="2768070"/>
        <a:ext cx="6900512" cy="1384035"/>
      </dsp:txXfrm>
    </dsp:sp>
    <dsp:sp modelId="{44F97A58-076B-4ECF-85B3-83F99C7E4016}">
      <dsp:nvSpPr>
        <dsp:cNvPr id="0" name=""/>
        <dsp:cNvSpPr/>
      </dsp:nvSpPr>
      <dsp:spPr>
        <a:xfrm>
          <a:off x="0" y="4152105"/>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AD0C0C-CF5F-484E-86B2-75E657014D19}">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Corporate social responsibility: </a:t>
          </a:r>
          <a:r>
            <a:rPr lang="en-US" sz="2100" kern="1200"/>
            <a:t>Companies have a responsibility to engage in good governance, fair business practices and investment into developing their workforce and ultimately contributing to the talent pool of the market.</a:t>
          </a:r>
        </a:p>
      </dsp:txBody>
      <dsp:txXfrm>
        <a:off x="0" y="4152105"/>
        <a:ext cx="6900512" cy="13840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EDF7E5-2E3B-4655-A55C-601CDCF3C000}">
      <dsp:nvSpPr>
        <dsp:cNvPr id="0" name=""/>
        <dsp:cNvSpPr/>
      </dsp:nvSpPr>
      <dsp:spPr>
        <a:xfrm>
          <a:off x="0" y="53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9FCF2D-341F-44E5-B17B-854958AF1656}">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56664CA-B07A-4F05-B00C-52A838604DDA}">
      <dsp:nvSpPr>
        <dsp:cNvPr id="0" name=""/>
        <dsp:cNvSpPr/>
      </dsp:nvSpPr>
      <dsp:spPr>
        <a:xfrm>
          <a:off x="1435590" y="53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a:t>The distribution of audio and video content to a large audience. </a:t>
          </a:r>
        </a:p>
      </dsp:txBody>
      <dsp:txXfrm>
        <a:off x="1435590" y="531"/>
        <a:ext cx="4732020" cy="1242935"/>
      </dsp:txXfrm>
    </dsp:sp>
    <dsp:sp modelId="{5121EAC2-221E-4996-BDAE-AAE6E11848D0}">
      <dsp:nvSpPr>
        <dsp:cNvPr id="0" name=""/>
        <dsp:cNvSpPr/>
      </dsp:nvSpPr>
      <dsp:spPr>
        <a:xfrm>
          <a:off x="6167610" y="53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755650">
            <a:lnSpc>
              <a:spcPct val="100000"/>
            </a:lnSpc>
            <a:spcBef>
              <a:spcPct val="0"/>
            </a:spcBef>
            <a:spcAft>
              <a:spcPct val="35000"/>
            </a:spcAft>
            <a:buNone/>
          </a:pPr>
          <a:r>
            <a:rPr lang="en-US" sz="1700" kern="1200"/>
            <a:t>Television</a:t>
          </a:r>
        </a:p>
        <a:p>
          <a:pPr marL="0" lvl="0" indent="0" algn="l" defTabSz="755650">
            <a:lnSpc>
              <a:spcPct val="100000"/>
            </a:lnSpc>
            <a:spcBef>
              <a:spcPct val="0"/>
            </a:spcBef>
            <a:spcAft>
              <a:spcPct val="35000"/>
            </a:spcAft>
            <a:buNone/>
          </a:pPr>
          <a:r>
            <a:rPr lang="en-US" sz="1700" kern="1200"/>
            <a:t>Radio</a:t>
          </a:r>
        </a:p>
        <a:p>
          <a:pPr marL="0" lvl="0" indent="0" algn="l" defTabSz="755650">
            <a:lnSpc>
              <a:spcPct val="100000"/>
            </a:lnSpc>
            <a:spcBef>
              <a:spcPct val="0"/>
            </a:spcBef>
            <a:spcAft>
              <a:spcPct val="35000"/>
            </a:spcAft>
            <a:buNone/>
          </a:pPr>
          <a:r>
            <a:rPr lang="en-US" sz="1700" kern="1200"/>
            <a:t>Online streaming services.</a:t>
          </a:r>
        </a:p>
      </dsp:txBody>
      <dsp:txXfrm>
        <a:off x="6167610" y="531"/>
        <a:ext cx="4347989" cy="1242935"/>
      </dsp:txXfrm>
    </dsp:sp>
    <dsp:sp modelId="{62E407DC-7818-4EF1-B775-262D26CA8EF1}">
      <dsp:nvSpPr>
        <dsp:cNvPr id="0" name=""/>
        <dsp:cNvSpPr/>
      </dsp:nvSpPr>
      <dsp:spPr>
        <a:xfrm>
          <a:off x="0" y="155420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46580AB-FA2F-4F42-996F-0D9635E9CD99}">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19AD75-19AC-4AB9-8C79-DB69908EB3C7}">
      <dsp:nvSpPr>
        <dsp:cNvPr id="0" name=""/>
        <dsp:cNvSpPr/>
      </dsp:nvSpPr>
      <dsp:spPr>
        <a:xfrm>
          <a:off x="1435590" y="155420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a:t>Wide range of players:</a:t>
          </a:r>
        </a:p>
      </dsp:txBody>
      <dsp:txXfrm>
        <a:off x="1435590" y="1554201"/>
        <a:ext cx="4732020" cy="1242935"/>
      </dsp:txXfrm>
    </dsp:sp>
    <dsp:sp modelId="{6C7786B5-34DE-46DA-A913-3CEAB6B21291}">
      <dsp:nvSpPr>
        <dsp:cNvPr id="0" name=""/>
        <dsp:cNvSpPr/>
      </dsp:nvSpPr>
      <dsp:spPr>
        <a:xfrm>
          <a:off x="6167610" y="155420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755650">
            <a:lnSpc>
              <a:spcPct val="100000"/>
            </a:lnSpc>
            <a:spcBef>
              <a:spcPct val="0"/>
            </a:spcBef>
            <a:spcAft>
              <a:spcPct val="35000"/>
            </a:spcAft>
            <a:buNone/>
          </a:pPr>
          <a:r>
            <a:rPr lang="en-US" sz="1700" kern="1200"/>
            <a:t>Broadcasters, production studios, distribution companies, and advertisers. </a:t>
          </a:r>
        </a:p>
      </dsp:txBody>
      <dsp:txXfrm>
        <a:off x="6167610" y="1554201"/>
        <a:ext cx="4347989" cy="1242935"/>
      </dsp:txXfrm>
    </dsp:sp>
    <dsp:sp modelId="{FE1CE363-6FF6-4CCD-8863-D2A0CD543FAA}">
      <dsp:nvSpPr>
        <dsp:cNvPr id="0" name=""/>
        <dsp:cNvSpPr/>
      </dsp:nvSpPr>
      <dsp:spPr>
        <a:xfrm>
          <a:off x="0" y="3107870"/>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E7D002-EA59-42FD-8187-3DF7093CC7D3}">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A4B3F1-6786-4CD4-AD49-7778D9A12EB6}">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a:t>The sector is constantly evolving as technology changes and new competitors enter the market</a:t>
          </a:r>
        </a:p>
      </dsp:txBody>
      <dsp:txXfrm>
        <a:off x="1435590" y="3107870"/>
        <a:ext cx="9080009" cy="124293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FE1B52-F54E-4FC0-BAA5-E970C7FFB0B8}" type="datetimeFigureOut">
              <a:rPr lang="en-ZA" smtClean="0"/>
              <a:t>2023/02/17</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48E806-FB24-46E1-B526-5D556611F039}" type="slidenum">
              <a:rPr lang="en-ZA" smtClean="0"/>
              <a:t>‹#›</a:t>
            </a:fld>
            <a:endParaRPr lang="en-ZA"/>
          </a:p>
        </p:txBody>
      </p:sp>
    </p:spTree>
    <p:extLst>
      <p:ext uri="{BB962C8B-B14F-4D97-AF65-F5344CB8AC3E}">
        <p14:creationId xmlns:p14="http://schemas.microsoft.com/office/powerpoint/2010/main" val="1121405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i="0" u="none" strike="noStrike" dirty="0">
                <a:solidFill>
                  <a:srgbClr val="FF0000"/>
                </a:solidFill>
                <a:effectLst/>
                <a:latin typeface="Arial" panose="020B0604020202020204" pitchFamily="34" charset="0"/>
              </a:rPr>
              <a:t>This means across the board from technical to management to </a:t>
            </a:r>
            <a:r>
              <a:rPr lang="en-US" sz="1800" b="1" i="0" u="none" strike="noStrike" dirty="0" err="1">
                <a:solidFill>
                  <a:srgbClr val="FF0000"/>
                </a:solidFill>
                <a:effectLst/>
                <a:latin typeface="Arial" panose="020B0604020202020204" pitchFamily="34" charset="0"/>
              </a:rPr>
              <a:t>presentors</a:t>
            </a:r>
            <a:r>
              <a:rPr lang="en-US" sz="1800" b="1" i="0" u="none" strike="noStrike" dirty="0">
                <a:solidFill>
                  <a:srgbClr val="FF0000"/>
                </a:solidFill>
                <a:effectLst/>
                <a:latin typeface="Arial" panose="020B0604020202020204" pitchFamily="34" charset="0"/>
              </a:rPr>
              <a:t>, there is more uncertainty about the availability of jobs in the market. One must distinguish between the sector and other sectors concerning this result.</a:t>
            </a:r>
            <a:r>
              <a:rPr lang="en-US" dirty="0"/>
              <a:t> </a:t>
            </a:r>
            <a:endParaRPr lang="en-ZA" dirty="0"/>
          </a:p>
        </p:txBody>
      </p:sp>
      <p:sp>
        <p:nvSpPr>
          <p:cNvPr id="4" name="Slide Number Placeholder 3"/>
          <p:cNvSpPr>
            <a:spLocks noGrp="1"/>
          </p:cNvSpPr>
          <p:nvPr>
            <p:ph type="sldNum" sz="quarter" idx="5"/>
          </p:nvPr>
        </p:nvSpPr>
        <p:spPr/>
        <p:txBody>
          <a:bodyPr/>
          <a:lstStyle/>
          <a:p>
            <a:fld id="{A348E806-FB24-46E1-B526-5D556611F039}" type="slidenum">
              <a:rPr lang="en-ZA" smtClean="0"/>
              <a:t>13</a:t>
            </a:fld>
            <a:endParaRPr lang="en-ZA"/>
          </a:p>
        </p:txBody>
      </p:sp>
    </p:spTree>
    <p:extLst>
      <p:ext uri="{BB962C8B-B14F-4D97-AF65-F5344CB8AC3E}">
        <p14:creationId xmlns:p14="http://schemas.microsoft.com/office/powerpoint/2010/main" val="87744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61EE2-D507-73BC-545A-4F58FC5F61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699B4B30-16D3-FB3B-E34E-33BD538936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3A5AF683-A366-0572-1BBF-F1E94D9F6796}"/>
              </a:ext>
            </a:extLst>
          </p:cNvPr>
          <p:cNvSpPr>
            <a:spLocks noGrp="1"/>
          </p:cNvSpPr>
          <p:nvPr>
            <p:ph type="dt" sz="half" idx="10"/>
          </p:nvPr>
        </p:nvSpPr>
        <p:spPr/>
        <p:txBody>
          <a:bodyPr/>
          <a:lstStyle/>
          <a:p>
            <a:fld id="{6C015518-1885-4B54-9016-17BAFD9D091C}" type="datetimeFigureOut">
              <a:rPr lang="en-ZA" smtClean="0"/>
              <a:t>2023/02/17</a:t>
            </a:fld>
            <a:endParaRPr lang="en-ZA"/>
          </a:p>
        </p:txBody>
      </p:sp>
      <p:sp>
        <p:nvSpPr>
          <p:cNvPr id="5" name="Footer Placeholder 4">
            <a:extLst>
              <a:ext uri="{FF2B5EF4-FFF2-40B4-BE49-F238E27FC236}">
                <a16:creationId xmlns:a16="http://schemas.microsoft.com/office/drawing/2014/main" id="{9E797303-EC7B-C9DD-8814-09E4FB91F71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64B3FC43-7A50-F7A3-4C65-BF5E6FCABF45}"/>
              </a:ext>
            </a:extLst>
          </p:cNvPr>
          <p:cNvSpPr>
            <a:spLocks noGrp="1"/>
          </p:cNvSpPr>
          <p:nvPr>
            <p:ph type="sldNum" sz="quarter" idx="12"/>
          </p:nvPr>
        </p:nvSpPr>
        <p:spPr/>
        <p:txBody>
          <a:bodyPr/>
          <a:lstStyle/>
          <a:p>
            <a:fld id="{5D855A41-0114-4030-941B-A1AD03303D86}" type="slidenum">
              <a:rPr lang="en-ZA" smtClean="0"/>
              <a:t>‹#›</a:t>
            </a:fld>
            <a:endParaRPr lang="en-ZA"/>
          </a:p>
        </p:txBody>
      </p:sp>
    </p:spTree>
    <p:extLst>
      <p:ext uri="{BB962C8B-B14F-4D97-AF65-F5344CB8AC3E}">
        <p14:creationId xmlns:p14="http://schemas.microsoft.com/office/powerpoint/2010/main" val="3881032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6313F-0F54-25B4-1E3A-E50B04EE3690}"/>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7BCDD206-893C-5D03-25A2-7E18299E6E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353DDC25-45E5-705A-AA04-077BF7A3B1DE}"/>
              </a:ext>
            </a:extLst>
          </p:cNvPr>
          <p:cNvSpPr>
            <a:spLocks noGrp="1"/>
          </p:cNvSpPr>
          <p:nvPr>
            <p:ph type="dt" sz="half" idx="10"/>
          </p:nvPr>
        </p:nvSpPr>
        <p:spPr/>
        <p:txBody>
          <a:bodyPr/>
          <a:lstStyle/>
          <a:p>
            <a:fld id="{6C015518-1885-4B54-9016-17BAFD9D091C}" type="datetimeFigureOut">
              <a:rPr lang="en-ZA" smtClean="0"/>
              <a:t>2023/02/17</a:t>
            </a:fld>
            <a:endParaRPr lang="en-ZA"/>
          </a:p>
        </p:txBody>
      </p:sp>
      <p:sp>
        <p:nvSpPr>
          <p:cNvPr id="5" name="Footer Placeholder 4">
            <a:extLst>
              <a:ext uri="{FF2B5EF4-FFF2-40B4-BE49-F238E27FC236}">
                <a16:creationId xmlns:a16="http://schemas.microsoft.com/office/drawing/2014/main" id="{8253A406-639B-3F5C-BAD2-7287CCF2822A}"/>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4551EB5F-BEA9-A41D-F963-5D6EB0C9DDCF}"/>
              </a:ext>
            </a:extLst>
          </p:cNvPr>
          <p:cNvSpPr>
            <a:spLocks noGrp="1"/>
          </p:cNvSpPr>
          <p:nvPr>
            <p:ph type="sldNum" sz="quarter" idx="12"/>
          </p:nvPr>
        </p:nvSpPr>
        <p:spPr/>
        <p:txBody>
          <a:bodyPr/>
          <a:lstStyle/>
          <a:p>
            <a:fld id="{5D855A41-0114-4030-941B-A1AD03303D86}" type="slidenum">
              <a:rPr lang="en-ZA" smtClean="0"/>
              <a:t>‹#›</a:t>
            </a:fld>
            <a:endParaRPr lang="en-ZA"/>
          </a:p>
        </p:txBody>
      </p:sp>
    </p:spTree>
    <p:extLst>
      <p:ext uri="{BB962C8B-B14F-4D97-AF65-F5344CB8AC3E}">
        <p14:creationId xmlns:p14="http://schemas.microsoft.com/office/powerpoint/2010/main" val="2612376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05D4FA-5FBE-45C8-DA8F-599945205BA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673C8BE1-7E15-9B95-2D6F-36FFD8FB08B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FADB9AC0-EAC7-7125-7CC2-25FE66B1B75B}"/>
              </a:ext>
            </a:extLst>
          </p:cNvPr>
          <p:cNvSpPr>
            <a:spLocks noGrp="1"/>
          </p:cNvSpPr>
          <p:nvPr>
            <p:ph type="dt" sz="half" idx="10"/>
          </p:nvPr>
        </p:nvSpPr>
        <p:spPr/>
        <p:txBody>
          <a:bodyPr/>
          <a:lstStyle/>
          <a:p>
            <a:fld id="{6C015518-1885-4B54-9016-17BAFD9D091C}" type="datetimeFigureOut">
              <a:rPr lang="en-ZA" smtClean="0"/>
              <a:t>2023/02/17</a:t>
            </a:fld>
            <a:endParaRPr lang="en-ZA"/>
          </a:p>
        </p:txBody>
      </p:sp>
      <p:sp>
        <p:nvSpPr>
          <p:cNvPr id="5" name="Footer Placeholder 4">
            <a:extLst>
              <a:ext uri="{FF2B5EF4-FFF2-40B4-BE49-F238E27FC236}">
                <a16:creationId xmlns:a16="http://schemas.microsoft.com/office/drawing/2014/main" id="{56395D47-2644-5274-6EDE-A9A3476A14BD}"/>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C27F8F22-2A5B-0804-8527-F45387CEA8A4}"/>
              </a:ext>
            </a:extLst>
          </p:cNvPr>
          <p:cNvSpPr>
            <a:spLocks noGrp="1"/>
          </p:cNvSpPr>
          <p:nvPr>
            <p:ph type="sldNum" sz="quarter" idx="12"/>
          </p:nvPr>
        </p:nvSpPr>
        <p:spPr/>
        <p:txBody>
          <a:bodyPr/>
          <a:lstStyle/>
          <a:p>
            <a:fld id="{5D855A41-0114-4030-941B-A1AD03303D86}" type="slidenum">
              <a:rPr lang="en-ZA" smtClean="0"/>
              <a:t>‹#›</a:t>
            </a:fld>
            <a:endParaRPr lang="en-ZA"/>
          </a:p>
        </p:txBody>
      </p:sp>
    </p:spTree>
    <p:extLst>
      <p:ext uri="{BB962C8B-B14F-4D97-AF65-F5344CB8AC3E}">
        <p14:creationId xmlns:p14="http://schemas.microsoft.com/office/powerpoint/2010/main" val="3421232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BDFEF-F083-C987-C3EB-4C886B45365B}"/>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4C41F59F-577C-9F0B-E945-E4C0360E29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C77923F6-9DEE-A5F0-A9DA-8C8CFDFFABFA}"/>
              </a:ext>
            </a:extLst>
          </p:cNvPr>
          <p:cNvSpPr>
            <a:spLocks noGrp="1"/>
          </p:cNvSpPr>
          <p:nvPr>
            <p:ph type="dt" sz="half" idx="10"/>
          </p:nvPr>
        </p:nvSpPr>
        <p:spPr/>
        <p:txBody>
          <a:bodyPr/>
          <a:lstStyle/>
          <a:p>
            <a:fld id="{6C015518-1885-4B54-9016-17BAFD9D091C}" type="datetimeFigureOut">
              <a:rPr lang="en-ZA" smtClean="0"/>
              <a:t>2023/02/17</a:t>
            </a:fld>
            <a:endParaRPr lang="en-ZA"/>
          </a:p>
        </p:txBody>
      </p:sp>
      <p:sp>
        <p:nvSpPr>
          <p:cNvPr id="5" name="Footer Placeholder 4">
            <a:extLst>
              <a:ext uri="{FF2B5EF4-FFF2-40B4-BE49-F238E27FC236}">
                <a16:creationId xmlns:a16="http://schemas.microsoft.com/office/drawing/2014/main" id="{1D8D5687-5CE4-796E-AF0A-0798EEEDFB50}"/>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D427DF79-6D18-17BE-713E-75F096A0C0F8}"/>
              </a:ext>
            </a:extLst>
          </p:cNvPr>
          <p:cNvSpPr>
            <a:spLocks noGrp="1"/>
          </p:cNvSpPr>
          <p:nvPr>
            <p:ph type="sldNum" sz="quarter" idx="12"/>
          </p:nvPr>
        </p:nvSpPr>
        <p:spPr/>
        <p:txBody>
          <a:bodyPr/>
          <a:lstStyle/>
          <a:p>
            <a:fld id="{5D855A41-0114-4030-941B-A1AD03303D86}" type="slidenum">
              <a:rPr lang="en-ZA" smtClean="0"/>
              <a:t>‹#›</a:t>
            </a:fld>
            <a:endParaRPr lang="en-ZA"/>
          </a:p>
        </p:txBody>
      </p:sp>
    </p:spTree>
    <p:extLst>
      <p:ext uri="{BB962C8B-B14F-4D97-AF65-F5344CB8AC3E}">
        <p14:creationId xmlns:p14="http://schemas.microsoft.com/office/powerpoint/2010/main" val="3067469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628D2-30FE-285E-FF08-679DBA0F40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F4E315BD-210C-F3CB-B5FE-239BED7188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CDF07B4-57F0-E595-4004-630584968FED}"/>
              </a:ext>
            </a:extLst>
          </p:cNvPr>
          <p:cNvSpPr>
            <a:spLocks noGrp="1"/>
          </p:cNvSpPr>
          <p:nvPr>
            <p:ph type="dt" sz="half" idx="10"/>
          </p:nvPr>
        </p:nvSpPr>
        <p:spPr/>
        <p:txBody>
          <a:bodyPr/>
          <a:lstStyle/>
          <a:p>
            <a:fld id="{6C015518-1885-4B54-9016-17BAFD9D091C}" type="datetimeFigureOut">
              <a:rPr lang="en-ZA" smtClean="0"/>
              <a:t>2023/02/17</a:t>
            </a:fld>
            <a:endParaRPr lang="en-ZA"/>
          </a:p>
        </p:txBody>
      </p:sp>
      <p:sp>
        <p:nvSpPr>
          <p:cNvPr id="5" name="Footer Placeholder 4">
            <a:extLst>
              <a:ext uri="{FF2B5EF4-FFF2-40B4-BE49-F238E27FC236}">
                <a16:creationId xmlns:a16="http://schemas.microsoft.com/office/drawing/2014/main" id="{BCC8A226-81A6-C255-950B-54640E91DCF1}"/>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2C6FA2E5-C1F1-7F32-ECF7-7D26A0CFA5D5}"/>
              </a:ext>
            </a:extLst>
          </p:cNvPr>
          <p:cNvSpPr>
            <a:spLocks noGrp="1"/>
          </p:cNvSpPr>
          <p:nvPr>
            <p:ph type="sldNum" sz="quarter" idx="12"/>
          </p:nvPr>
        </p:nvSpPr>
        <p:spPr/>
        <p:txBody>
          <a:bodyPr/>
          <a:lstStyle/>
          <a:p>
            <a:fld id="{5D855A41-0114-4030-941B-A1AD03303D86}" type="slidenum">
              <a:rPr lang="en-ZA" smtClean="0"/>
              <a:t>‹#›</a:t>
            </a:fld>
            <a:endParaRPr lang="en-ZA"/>
          </a:p>
        </p:txBody>
      </p:sp>
    </p:spTree>
    <p:extLst>
      <p:ext uri="{BB962C8B-B14F-4D97-AF65-F5344CB8AC3E}">
        <p14:creationId xmlns:p14="http://schemas.microsoft.com/office/powerpoint/2010/main" val="2828578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2308C-0828-1328-0541-2FB88B3EA8F9}"/>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07B84563-04B4-8F1E-4AB5-AEAB017716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6FCD0325-5041-3966-8BCD-09CE068405C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C698D185-CAE5-F375-4EE1-4566EC6B6643}"/>
              </a:ext>
            </a:extLst>
          </p:cNvPr>
          <p:cNvSpPr>
            <a:spLocks noGrp="1"/>
          </p:cNvSpPr>
          <p:nvPr>
            <p:ph type="dt" sz="half" idx="10"/>
          </p:nvPr>
        </p:nvSpPr>
        <p:spPr/>
        <p:txBody>
          <a:bodyPr/>
          <a:lstStyle/>
          <a:p>
            <a:fld id="{6C015518-1885-4B54-9016-17BAFD9D091C}" type="datetimeFigureOut">
              <a:rPr lang="en-ZA" smtClean="0"/>
              <a:t>2023/02/17</a:t>
            </a:fld>
            <a:endParaRPr lang="en-ZA"/>
          </a:p>
        </p:txBody>
      </p:sp>
      <p:sp>
        <p:nvSpPr>
          <p:cNvPr id="6" name="Footer Placeholder 5">
            <a:extLst>
              <a:ext uri="{FF2B5EF4-FFF2-40B4-BE49-F238E27FC236}">
                <a16:creationId xmlns:a16="http://schemas.microsoft.com/office/drawing/2014/main" id="{18389521-28B6-ECB3-97BE-2C10951DA1FF}"/>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61BBF95A-DF75-5459-F9A3-45FC5885B7F7}"/>
              </a:ext>
            </a:extLst>
          </p:cNvPr>
          <p:cNvSpPr>
            <a:spLocks noGrp="1"/>
          </p:cNvSpPr>
          <p:nvPr>
            <p:ph type="sldNum" sz="quarter" idx="12"/>
          </p:nvPr>
        </p:nvSpPr>
        <p:spPr/>
        <p:txBody>
          <a:bodyPr/>
          <a:lstStyle/>
          <a:p>
            <a:fld id="{5D855A41-0114-4030-941B-A1AD03303D86}" type="slidenum">
              <a:rPr lang="en-ZA" smtClean="0"/>
              <a:t>‹#›</a:t>
            </a:fld>
            <a:endParaRPr lang="en-ZA"/>
          </a:p>
        </p:txBody>
      </p:sp>
    </p:spTree>
    <p:extLst>
      <p:ext uri="{BB962C8B-B14F-4D97-AF65-F5344CB8AC3E}">
        <p14:creationId xmlns:p14="http://schemas.microsoft.com/office/powerpoint/2010/main" val="1522893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0C3D4-2F02-1C1C-A0A3-8BA675DCA805}"/>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5C67018A-295D-DF14-33D7-DE45F9DCB8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9B8206-8F72-EAD6-C301-58A50DCB0D6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6C3448B8-07CA-B7E7-2FAE-36BF8C645D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7B28385-59EA-DE92-FE31-3153E168FD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0245A58E-EBE3-8F00-3638-16660AB8D34A}"/>
              </a:ext>
            </a:extLst>
          </p:cNvPr>
          <p:cNvSpPr>
            <a:spLocks noGrp="1"/>
          </p:cNvSpPr>
          <p:nvPr>
            <p:ph type="dt" sz="half" idx="10"/>
          </p:nvPr>
        </p:nvSpPr>
        <p:spPr/>
        <p:txBody>
          <a:bodyPr/>
          <a:lstStyle/>
          <a:p>
            <a:fld id="{6C015518-1885-4B54-9016-17BAFD9D091C}" type="datetimeFigureOut">
              <a:rPr lang="en-ZA" smtClean="0"/>
              <a:t>2023/02/17</a:t>
            </a:fld>
            <a:endParaRPr lang="en-ZA"/>
          </a:p>
        </p:txBody>
      </p:sp>
      <p:sp>
        <p:nvSpPr>
          <p:cNvPr id="8" name="Footer Placeholder 7">
            <a:extLst>
              <a:ext uri="{FF2B5EF4-FFF2-40B4-BE49-F238E27FC236}">
                <a16:creationId xmlns:a16="http://schemas.microsoft.com/office/drawing/2014/main" id="{9D0686B1-7CC3-4B44-FE6D-EB50770C9E33}"/>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DC2E9F61-DFDE-19B4-08BB-0D8F6C0542F9}"/>
              </a:ext>
            </a:extLst>
          </p:cNvPr>
          <p:cNvSpPr>
            <a:spLocks noGrp="1"/>
          </p:cNvSpPr>
          <p:nvPr>
            <p:ph type="sldNum" sz="quarter" idx="12"/>
          </p:nvPr>
        </p:nvSpPr>
        <p:spPr/>
        <p:txBody>
          <a:bodyPr/>
          <a:lstStyle/>
          <a:p>
            <a:fld id="{5D855A41-0114-4030-941B-A1AD03303D86}" type="slidenum">
              <a:rPr lang="en-ZA" smtClean="0"/>
              <a:t>‹#›</a:t>
            </a:fld>
            <a:endParaRPr lang="en-ZA"/>
          </a:p>
        </p:txBody>
      </p:sp>
    </p:spTree>
    <p:extLst>
      <p:ext uri="{BB962C8B-B14F-4D97-AF65-F5344CB8AC3E}">
        <p14:creationId xmlns:p14="http://schemas.microsoft.com/office/powerpoint/2010/main" val="2830532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BC528-5D23-6254-CCB1-6F807599107B}"/>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D09AD0BB-8456-7999-75E4-E3603996625D}"/>
              </a:ext>
            </a:extLst>
          </p:cNvPr>
          <p:cNvSpPr>
            <a:spLocks noGrp="1"/>
          </p:cNvSpPr>
          <p:nvPr>
            <p:ph type="dt" sz="half" idx="10"/>
          </p:nvPr>
        </p:nvSpPr>
        <p:spPr/>
        <p:txBody>
          <a:bodyPr/>
          <a:lstStyle/>
          <a:p>
            <a:fld id="{6C015518-1885-4B54-9016-17BAFD9D091C}" type="datetimeFigureOut">
              <a:rPr lang="en-ZA" smtClean="0"/>
              <a:t>2023/02/17</a:t>
            </a:fld>
            <a:endParaRPr lang="en-ZA"/>
          </a:p>
        </p:txBody>
      </p:sp>
      <p:sp>
        <p:nvSpPr>
          <p:cNvPr id="4" name="Footer Placeholder 3">
            <a:extLst>
              <a:ext uri="{FF2B5EF4-FFF2-40B4-BE49-F238E27FC236}">
                <a16:creationId xmlns:a16="http://schemas.microsoft.com/office/drawing/2014/main" id="{56E1A574-0098-93E2-9192-8AAF0007E54A}"/>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B0418D12-8620-0DF4-715C-90993C0674A6}"/>
              </a:ext>
            </a:extLst>
          </p:cNvPr>
          <p:cNvSpPr>
            <a:spLocks noGrp="1"/>
          </p:cNvSpPr>
          <p:nvPr>
            <p:ph type="sldNum" sz="quarter" idx="12"/>
          </p:nvPr>
        </p:nvSpPr>
        <p:spPr/>
        <p:txBody>
          <a:bodyPr/>
          <a:lstStyle/>
          <a:p>
            <a:fld id="{5D855A41-0114-4030-941B-A1AD03303D86}" type="slidenum">
              <a:rPr lang="en-ZA" smtClean="0"/>
              <a:t>‹#›</a:t>
            </a:fld>
            <a:endParaRPr lang="en-ZA"/>
          </a:p>
        </p:txBody>
      </p:sp>
    </p:spTree>
    <p:extLst>
      <p:ext uri="{BB962C8B-B14F-4D97-AF65-F5344CB8AC3E}">
        <p14:creationId xmlns:p14="http://schemas.microsoft.com/office/powerpoint/2010/main" val="3038453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AE8C62-8CDA-1814-24A4-11D0BFF478BD}"/>
              </a:ext>
            </a:extLst>
          </p:cNvPr>
          <p:cNvSpPr>
            <a:spLocks noGrp="1"/>
          </p:cNvSpPr>
          <p:nvPr>
            <p:ph type="dt" sz="half" idx="10"/>
          </p:nvPr>
        </p:nvSpPr>
        <p:spPr/>
        <p:txBody>
          <a:bodyPr/>
          <a:lstStyle/>
          <a:p>
            <a:fld id="{6C015518-1885-4B54-9016-17BAFD9D091C}" type="datetimeFigureOut">
              <a:rPr lang="en-ZA" smtClean="0"/>
              <a:t>2023/02/17</a:t>
            </a:fld>
            <a:endParaRPr lang="en-ZA"/>
          </a:p>
        </p:txBody>
      </p:sp>
      <p:sp>
        <p:nvSpPr>
          <p:cNvPr id="3" name="Footer Placeholder 2">
            <a:extLst>
              <a:ext uri="{FF2B5EF4-FFF2-40B4-BE49-F238E27FC236}">
                <a16:creationId xmlns:a16="http://schemas.microsoft.com/office/drawing/2014/main" id="{36D26206-CBE6-767B-6165-A2C3CD51E2F9}"/>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23DBF2FF-EEE7-1335-433F-D1109EB94182}"/>
              </a:ext>
            </a:extLst>
          </p:cNvPr>
          <p:cNvSpPr>
            <a:spLocks noGrp="1"/>
          </p:cNvSpPr>
          <p:nvPr>
            <p:ph type="sldNum" sz="quarter" idx="12"/>
          </p:nvPr>
        </p:nvSpPr>
        <p:spPr/>
        <p:txBody>
          <a:bodyPr/>
          <a:lstStyle/>
          <a:p>
            <a:fld id="{5D855A41-0114-4030-941B-A1AD03303D86}" type="slidenum">
              <a:rPr lang="en-ZA" smtClean="0"/>
              <a:t>‹#›</a:t>
            </a:fld>
            <a:endParaRPr lang="en-ZA"/>
          </a:p>
        </p:txBody>
      </p:sp>
    </p:spTree>
    <p:extLst>
      <p:ext uri="{BB962C8B-B14F-4D97-AF65-F5344CB8AC3E}">
        <p14:creationId xmlns:p14="http://schemas.microsoft.com/office/powerpoint/2010/main" val="1684211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5BB38-48B3-9A52-887D-AAAF1C283A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0CEBD43C-7BE0-964E-B0EF-D9EB228522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CE5A0005-698D-200B-0664-5D2F22726C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EC0E9F-3814-271E-ED93-DBABD3EB09BC}"/>
              </a:ext>
            </a:extLst>
          </p:cNvPr>
          <p:cNvSpPr>
            <a:spLocks noGrp="1"/>
          </p:cNvSpPr>
          <p:nvPr>
            <p:ph type="dt" sz="half" idx="10"/>
          </p:nvPr>
        </p:nvSpPr>
        <p:spPr/>
        <p:txBody>
          <a:bodyPr/>
          <a:lstStyle/>
          <a:p>
            <a:fld id="{6C015518-1885-4B54-9016-17BAFD9D091C}" type="datetimeFigureOut">
              <a:rPr lang="en-ZA" smtClean="0"/>
              <a:t>2023/02/17</a:t>
            </a:fld>
            <a:endParaRPr lang="en-ZA"/>
          </a:p>
        </p:txBody>
      </p:sp>
      <p:sp>
        <p:nvSpPr>
          <p:cNvPr id="6" name="Footer Placeholder 5">
            <a:extLst>
              <a:ext uri="{FF2B5EF4-FFF2-40B4-BE49-F238E27FC236}">
                <a16:creationId xmlns:a16="http://schemas.microsoft.com/office/drawing/2014/main" id="{2374167F-5700-0E32-6629-4F351DCCF6F3}"/>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58B5BC79-88D7-5DA1-8FBD-BC389B15D457}"/>
              </a:ext>
            </a:extLst>
          </p:cNvPr>
          <p:cNvSpPr>
            <a:spLocks noGrp="1"/>
          </p:cNvSpPr>
          <p:nvPr>
            <p:ph type="sldNum" sz="quarter" idx="12"/>
          </p:nvPr>
        </p:nvSpPr>
        <p:spPr/>
        <p:txBody>
          <a:bodyPr/>
          <a:lstStyle/>
          <a:p>
            <a:fld id="{5D855A41-0114-4030-941B-A1AD03303D86}" type="slidenum">
              <a:rPr lang="en-ZA" smtClean="0"/>
              <a:t>‹#›</a:t>
            </a:fld>
            <a:endParaRPr lang="en-ZA"/>
          </a:p>
        </p:txBody>
      </p:sp>
    </p:spTree>
    <p:extLst>
      <p:ext uri="{BB962C8B-B14F-4D97-AF65-F5344CB8AC3E}">
        <p14:creationId xmlns:p14="http://schemas.microsoft.com/office/powerpoint/2010/main" val="804131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C517F-C040-CA16-4802-A77004CDF9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046CAE37-DEE3-FA51-DF2E-8742D991B6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F5609F77-363B-C6C0-D9D6-AAB4B5AFFF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A9CEF9-DAD6-81C9-D2F4-B54C88841EEC}"/>
              </a:ext>
            </a:extLst>
          </p:cNvPr>
          <p:cNvSpPr>
            <a:spLocks noGrp="1"/>
          </p:cNvSpPr>
          <p:nvPr>
            <p:ph type="dt" sz="half" idx="10"/>
          </p:nvPr>
        </p:nvSpPr>
        <p:spPr/>
        <p:txBody>
          <a:bodyPr/>
          <a:lstStyle/>
          <a:p>
            <a:fld id="{6C015518-1885-4B54-9016-17BAFD9D091C}" type="datetimeFigureOut">
              <a:rPr lang="en-ZA" smtClean="0"/>
              <a:t>2023/02/17</a:t>
            </a:fld>
            <a:endParaRPr lang="en-ZA"/>
          </a:p>
        </p:txBody>
      </p:sp>
      <p:sp>
        <p:nvSpPr>
          <p:cNvPr id="6" name="Footer Placeholder 5">
            <a:extLst>
              <a:ext uri="{FF2B5EF4-FFF2-40B4-BE49-F238E27FC236}">
                <a16:creationId xmlns:a16="http://schemas.microsoft.com/office/drawing/2014/main" id="{007733C5-9518-EBBF-65CB-231D87F674C4}"/>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62E01DDB-C964-1CF2-B021-52A7DF598DAA}"/>
              </a:ext>
            </a:extLst>
          </p:cNvPr>
          <p:cNvSpPr>
            <a:spLocks noGrp="1"/>
          </p:cNvSpPr>
          <p:nvPr>
            <p:ph type="sldNum" sz="quarter" idx="12"/>
          </p:nvPr>
        </p:nvSpPr>
        <p:spPr/>
        <p:txBody>
          <a:bodyPr/>
          <a:lstStyle/>
          <a:p>
            <a:fld id="{5D855A41-0114-4030-941B-A1AD03303D86}" type="slidenum">
              <a:rPr lang="en-ZA" smtClean="0"/>
              <a:t>‹#›</a:t>
            </a:fld>
            <a:endParaRPr lang="en-ZA"/>
          </a:p>
        </p:txBody>
      </p:sp>
    </p:spTree>
    <p:extLst>
      <p:ext uri="{BB962C8B-B14F-4D97-AF65-F5344CB8AC3E}">
        <p14:creationId xmlns:p14="http://schemas.microsoft.com/office/powerpoint/2010/main" val="877554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463A54-7857-A54B-B246-03F27E6633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4AA7C100-4F97-A104-863D-137245C9EC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F86CB328-1511-498E-6F0F-DE7CB58FC4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015518-1885-4B54-9016-17BAFD9D091C}" type="datetimeFigureOut">
              <a:rPr lang="en-ZA" smtClean="0"/>
              <a:t>2023/02/17</a:t>
            </a:fld>
            <a:endParaRPr lang="en-ZA"/>
          </a:p>
        </p:txBody>
      </p:sp>
      <p:sp>
        <p:nvSpPr>
          <p:cNvPr id="5" name="Footer Placeholder 4">
            <a:extLst>
              <a:ext uri="{FF2B5EF4-FFF2-40B4-BE49-F238E27FC236}">
                <a16:creationId xmlns:a16="http://schemas.microsoft.com/office/drawing/2014/main" id="{BADAF209-BAA1-42BF-9505-3A0FEB9AB5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CD78985E-6A62-BFFF-7523-3DEFD60F76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855A41-0114-4030-941B-A1AD03303D86}" type="slidenum">
              <a:rPr lang="en-ZA" smtClean="0"/>
              <a:t>‹#›</a:t>
            </a:fld>
            <a:endParaRPr lang="en-ZA"/>
          </a:p>
        </p:txBody>
      </p:sp>
    </p:spTree>
    <p:extLst>
      <p:ext uri="{BB962C8B-B14F-4D97-AF65-F5344CB8AC3E}">
        <p14:creationId xmlns:p14="http://schemas.microsoft.com/office/powerpoint/2010/main" val="26446377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83" name="Rectangle 3082">
            <a:extLst>
              <a:ext uri="{FF2B5EF4-FFF2-40B4-BE49-F238E27FC236}">
                <a16:creationId xmlns:a16="http://schemas.microsoft.com/office/drawing/2014/main" id="{8C886788-700E-4D20-9F80-E0E96837A2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085" name="Freeform: Shape 3084">
            <a:extLst>
              <a:ext uri="{FF2B5EF4-FFF2-40B4-BE49-F238E27FC236}">
                <a16:creationId xmlns:a16="http://schemas.microsoft.com/office/drawing/2014/main" id="{1850674C-4E08-4C62-A3E2-6337FE4F7D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rgbClr val="EFEFEF"/>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087" name="Freeform: Shape 3086">
            <a:extLst>
              <a:ext uri="{FF2B5EF4-FFF2-40B4-BE49-F238E27FC236}">
                <a16:creationId xmlns:a16="http://schemas.microsoft.com/office/drawing/2014/main" id="{BCE4FF05-2B0C-4C97-A9B4-E163085A9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CB5F55-4E4F-31A1-A04F-96EA7751F7A6}"/>
              </a:ext>
            </a:extLst>
          </p:cNvPr>
          <p:cNvSpPr>
            <a:spLocks noGrp="1"/>
          </p:cNvSpPr>
          <p:nvPr>
            <p:ph type="ctrTitle"/>
          </p:nvPr>
        </p:nvSpPr>
        <p:spPr>
          <a:xfrm>
            <a:off x="475488" y="1124712"/>
            <a:ext cx="4023360" cy="3200400"/>
          </a:xfrm>
        </p:spPr>
        <p:txBody>
          <a:bodyPr>
            <a:normAutofit/>
          </a:bodyPr>
          <a:lstStyle/>
          <a:p>
            <a:pPr algn="l"/>
            <a:r>
              <a:rPr lang="en-US" sz="3700"/>
              <a:t>The Future of Work in the Broadcasting Sector: Preliminary Results</a:t>
            </a:r>
            <a:endParaRPr lang="en-ZA" sz="3700"/>
          </a:p>
        </p:txBody>
      </p:sp>
      <p:sp>
        <p:nvSpPr>
          <p:cNvPr id="3" name="Subtitle 2">
            <a:extLst>
              <a:ext uri="{FF2B5EF4-FFF2-40B4-BE49-F238E27FC236}">
                <a16:creationId xmlns:a16="http://schemas.microsoft.com/office/drawing/2014/main" id="{D8C5A33B-76AD-3767-2D26-5D56069DF943}"/>
              </a:ext>
            </a:extLst>
          </p:cNvPr>
          <p:cNvSpPr>
            <a:spLocks noGrp="1"/>
          </p:cNvSpPr>
          <p:nvPr>
            <p:ph type="subTitle" idx="1"/>
          </p:nvPr>
        </p:nvSpPr>
        <p:spPr>
          <a:xfrm>
            <a:off x="475488" y="4873752"/>
            <a:ext cx="3931920" cy="1207008"/>
          </a:xfrm>
        </p:spPr>
        <p:txBody>
          <a:bodyPr>
            <a:normAutofit/>
          </a:bodyPr>
          <a:lstStyle/>
          <a:p>
            <a:pPr algn="l"/>
            <a:r>
              <a:rPr lang="en-US" dirty="0"/>
              <a:t>Naomi Isabirye, Trevor </a:t>
            </a:r>
            <a:r>
              <a:rPr lang="en-US"/>
              <a:t>Ramittlwa</a:t>
            </a:r>
            <a:r>
              <a:rPr lang="en-US" dirty="0"/>
              <a:t>, Hossana Twinomurinzi, Lateef Amusa</a:t>
            </a:r>
            <a:endParaRPr lang="en-ZA"/>
          </a:p>
        </p:txBody>
      </p:sp>
      <p:sp>
        <p:nvSpPr>
          <p:cNvPr id="3089" name="Rectangle 3088">
            <a:extLst>
              <a:ext uri="{FF2B5EF4-FFF2-40B4-BE49-F238E27FC236}">
                <a16:creationId xmlns:a16="http://schemas.microsoft.com/office/drawing/2014/main" id="{529C2A7A-A6B6-4A56-B11C-8E967D88A6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078" name="Picture 6" descr="Image result for nemisa logo">
            <a:extLst>
              <a:ext uri="{FF2B5EF4-FFF2-40B4-BE49-F238E27FC236}">
                <a16:creationId xmlns:a16="http://schemas.microsoft.com/office/drawing/2014/main" id="{ED7D0314-43D3-6AE9-49C7-934F67DC5AC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546903" y="880135"/>
            <a:ext cx="5989326" cy="2433163"/>
          </a:xfrm>
          <a:prstGeom prst="rect">
            <a:avLst/>
          </a:prstGeom>
          <a:noFill/>
          <a:extLst>
            <a:ext uri="{909E8E84-426E-40DD-AFC4-6F175D3DCCD1}">
              <a14:hiddenFill xmlns:a14="http://schemas.microsoft.com/office/drawing/2010/main">
                <a:solidFill>
                  <a:srgbClr val="FFFFFF"/>
                </a:solidFill>
              </a14:hiddenFill>
            </a:ext>
          </a:extLst>
        </p:spPr>
      </p:pic>
      <p:sp>
        <p:nvSpPr>
          <p:cNvPr id="3091" name="Rectangle 3090">
            <a:extLst>
              <a:ext uri="{FF2B5EF4-FFF2-40B4-BE49-F238E27FC236}">
                <a16:creationId xmlns:a16="http://schemas.microsoft.com/office/drawing/2014/main" id="{FDBD7205-E536-4134-8768-AC3E1A3C5E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074" name="Picture 2" descr="Image result for wits logo">
            <a:extLst>
              <a:ext uri="{FF2B5EF4-FFF2-40B4-BE49-F238E27FC236}">
                <a16:creationId xmlns:a16="http://schemas.microsoft.com/office/drawing/2014/main" id="{186139C0-86D0-CFA7-49CB-E26AF835F3DD}"/>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890656" y="3827750"/>
            <a:ext cx="2188612" cy="2340864"/>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Image result for uj logo">
            <a:extLst>
              <a:ext uri="{FF2B5EF4-FFF2-40B4-BE49-F238E27FC236}">
                <a16:creationId xmlns:a16="http://schemas.microsoft.com/office/drawing/2014/main" id="{A61D38E6-82FF-E7AB-209B-764AB57115BD}"/>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58056" y="3827750"/>
            <a:ext cx="2285129" cy="2340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5568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Graphical user interface, application, Teams&#10;&#10;Description automatically generated">
            <a:extLst>
              <a:ext uri="{FF2B5EF4-FFF2-40B4-BE49-F238E27FC236}">
                <a16:creationId xmlns:a16="http://schemas.microsoft.com/office/drawing/2014/main" id="{2FB07075-894B-D6CC-A93D-4CA181926A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4238" y="643467"/>
            <a:ext cx="6403523" cy="5571066"/>
          </a:xfrm>
          <a:prstGeom prst="rect">
            <a:avLst/>
          </a:prstGeom>
        </p:spPr>
      </p:pic>
    </p:spTree>
    <p:extLst>
      <p:ext uri="{BB962C8B-B14F-4D97-AF65-F5344CB8AC3E}">
        <p14:creationId xmlns:p14="http://schemas.microsoft.com/office/powerpoint/2010/main" val="2145589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5B550-A417-3EBC-DEEC-1662A6C15F31}"/>
              </a:ext>
            </a:extLst>
          </p:cNvPr>
          <p:cNvSpPr>
            <a:spLocks noGrp="1"/>
          </p:cNvSpPr>
          <p:nvPr>
            <p:ph type="title"/>
          </p:nvPr>
        </p:nvSpPr>
        <p:spPr/>
        <p:txBody>
          <a:bodyPr/>
          <a:lstStyle/>
          <a:p>
            <a:r>
              <a:rPr lang="en-ZA" dirty="0"/>
              <a:t>Broadcasting sector</a:t>
            </a:r>
          </a:p>
        </p:txBody>
      </p:sp>
      <p:graphicFrame>
        <p:nvGraphicFramePr>
          <p:cNvPr id="5" name="Content Placeholder 2">
            <a:extLst>
              <a:ext uri="{FF2B5EF4-FFF2-40B4-BE49-F238E27FC236}">
                <a16:creationId xmlns:a16="http://schemas.microsoft.com/office/drawing/2014/main" id="{F620C6E1-5D84-919E-C84E-50E5D9B56D44}"/>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82816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845A0EE-C4C8-4AE1-B3C6-1261368AC0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3CEDC973-6EDB-0F91-57ED-398C0EBC1038}"/>
              </a:ext>
            </a:extLst>
          </p:cNvPr>
          <p:cNvGraphicFramePr>
            <a:graphicFrameLocks noGrp="1"/>
          </p:cNvGraphicFramePr>
          <p:nvPr>
            <p:extLst>
              <p:ext uri="{D42A27DB-BD31-4B8C-83A1-F6EECF244321}">
                <p14:modId xmlns:p14="http://schemas.microsoft.com/office/powerpoint/2010/main" val="1003836782"/>
              </p:ext>
            </p:extLst>
          </p:nvPr>
        </p:nvGraphicFramePr>
        <p:xfrm>
          <a:off x="6284845" y="2067753"/>
          <a:ext cx="5459411" cy="2891894"/>
        </p:xfrm>
        <a:graphic>
          <a:graphicData uri="http://schemas.openxmlformats.org/drawingml/2006/table">
            <a:tbl>
              <a:tblPr bandRow="1">
                <a:tableStyleId>{5C22544A-7EE6-4342-B048-85BDC9FD1C3A}</a:tableStyleId>
              </a:tblPr>
              <a:tblGrid>
                <a:gridCol w="821635">
                  <a:extLst>
                    <a:ext uri="{9D8B030D-6E8A-4147-A177-3AD203B41FA5}">
                      <a16:colId xmlns:a16="http://schemas.microsoft.com/office/drawing/2014/main" val="1050810792"/>
                    </a:ext>
                  </a:extLst>
                </a:gridCol>
                <a:gridCol w="2176669">
                  <a:extLst>
                    <a:ext uri="{9D8B030D-6E8A-4147-A177-3AD203B41FA5}">
                      <a16:colId xmlns:a16="http://schemas.microsoft.com/office/drawing/2014/main" val="1020354965"/>
                    </a:ext>
                  </a:extLst>
                </a:gridCol>
                <a:gridCol w="1222513">
                  <a:extLst>
                    <a:ext uri="{9D8B030D-6E8A-4147-A177-3AD203B41FA5}">
                      <a16:colId xmlns:a16="http://schemas.microsoft.com/office/drawing/2014/main" val="416675392"/>
                    </a:ext>
                  </a:extLst>
                </a:gridCol>
                <a:gridCol w="1238594">
                  <a:extLst>
                    <a:ext uri="{9D8B030D-6E8A-4147-A177-3AD203B41FA5}">
                      <a16:colId xmlns:a16="http://schemas.microsoft.com/office/drawing/2014/main" val="2312494503"/>
                    </a:ext>
                  </a:extLst>
                </a:gridCol>
              </a:tblGrid>
              <a:tr h="392700">
                <a:tc gridSpan="2">
                  <a:txBody>
                    <a:bodyPr/>
                    <a:lstStyle/>
                    <a:p>
                      <a:pPr>
                        <a:lnSpc>
                          <a:spcPct val="107000"/>
                        </a:lnSpc>
                        <a:spcAft>
                          <a:spcPts val="800"/>
                        </a:spcAft>
                      </a:pPr>
                      <a:r>
                        <a:rPr lang="en-US" sz="2000" dirty="0">
                          <a:effectLst/>
                        </a:rPr>
                        <a:t> </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ZA"/>
                    </a:p>
                  </a:txBody>
                  <a:tcPr/>
                </a:tc>
                <a:tc>
                  <a:txBody>
                    <a:bodyPr/>
                    <a:lstStyle/>
                    <a:p>
                      <a:pPr marL="38100" marR="38100" algn="ctr">
                        <a:lnSpc>
                          <a:spcPts val="1600"/>
                        </a:lnSpc>
                        <a:spcAft>
                          <a:spcPts val="800"/>
                        </a:spcAft>
                      </a:pPr>
                      <a:r>
                        <a:rPr lang="en-US" sz="2000">
                          <a:effectLst/>
                        </a:rPr>
                        <a:t>Frequency</a:t>
                      </a:r>
                      <a:endParaRPr lang="en-ZA"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ts val="1600"/>
                        </a:lnSpc>
                        <a:spcAft>
                          <a:spcPts val="800"/>
                        </a:spcAft>
                      </a:pPr>
                      <a:r>
                        <a:rPr lang="en-US" sz="2000">
                          <a:effectLst/>
                        </a:rPr>
                        <a:t>Percent</a:t>
                      </a:r>
                      <a:endParaRPr lang="en-ZA"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523966797"/>
                  </a:ext>
                </a:extLst>
              </a:tr>
              <a:tr h="701116">
                <a:tc rowSpan="5">
                  <a:txBody>
                    <a:bodyPr/>
                    <a:lstStyle/>
                    <a:p>
                      <a:pPr marL="38100" marR="38100">
                        <a:lnSpc>
                          <a:spcPts val="1600"/>
                        </a:lnSpc>
                        <a:spcAft>
                          <a:spcPts val="800"/>
                        </a:spcAft>
                      </a:pPr>
                      <a:r>
                        <a:rPr lang="en-US" sz="2000" dirty="0">
                          <a:effectLst/>
                        </a:rPr>
                        <a:t>Valid</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nSpc>
                          <a:spcPts val="1600"/>
                        </a:lnSpc>
                        <a:spcAft>
                          <a:spcPts val="800"/>
                        </a:spcAft>
                      </a:pPr>
                      <a:r>
                        <a:rPr lang="en-US" sz="2000" dirty="0">
                          <a:effectLst/>
                        </a:rPr>
                        <a:t>Matric or below</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dirty="0">
                          <a:effectLst/>
                        </a:rPr>
                        <a:t>13</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a:effectLst/>
                        </a:rPr>
                        <a:t>6.3</a:t>
                      </a:r>
                      <a:endParaRPr lang="en-ZA"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876047098"/>
                  </a:ext>
                </a:extLst>
              </a:tr>
              <a:tr h="365654">
                <a:tc vMerge="1">
                  <a:txBody>
                    <a:bodyPr/>
                    <a:lstStyle/>
                    <a:p>
                      <a:endParaRPr lang="en-ZA"/>
                    </a:p>
                  </a:txBody>
                  <a:tcPr/>
                </a:tc>
                <a:tc>
                  <a:txBody>
                    <a:bodyPr/>
                    <a:lstStyle/>
                    <a:p>
                      <a:pPr marL="38100" marR="38100">
                        <a:lnSpc>
                          <a:spcPts val="1600"/>
                        </a:lnSpc>
                        <a:spcAft>
                          <a:spcPts val="800"/>
                        </a:spcAft>
                      </a:pPr>
                      <a:r>
                        <a:rPr lang="en-US" sz="2000" dirty="0">
                          <a:effectLst/>
                        </a:rPr>
                        <a:t>Diploma</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dirty="0">
                          <a:effectLst/>
                        </a:rPr>
                        <a:t>56</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a:effectLst/>
                        </a:rPr>
                        <a:t>27.2</a:t>
                      </a:r>
                      <a:endParaRPr lang="en-ZA"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256168320"/>
                  </a:ext>
                </a:extLst>
              </a:tr>
              <a:tr h="701116">
                <a:tc vMerge="1">
                  <a:txBody>
                    <a:bodyPr/>
                    <a:lstStyle/>
                    <a:p>
                      <a:endParaRPr lang="en-ZA"/>
                    </a:p>
                  </a:txBody>
                  <a:tcPr/>
                </a:tc>
                <a:tc>
                  <a:txBody>
                    <a:bodyPr/>
                    <a:lstStyle/>
                    <a:p>
                      <a:pPr marL="38100" marR="38100">
                        <a:lnSpc>
                          <a:spcPts val="1600"/>
                        </a:lnSpc>
                        <a:spcAft>
                          <a:spcPts val="800"/>
                        </a:spcAft>
                      </a:pPr>
                      <a:r>
                        <a:rPr lang="en-US" sz="2000">
                          <a:effectLst/>
                        </a:rPr>
                        <a:t>Degree or honors</a:t>
                      </a:r>
                      <a:endParaRPr lang="en-ZA"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dirty="0">
                          <a:effectLst/>
                        </a:rPr>
                        <a:t>104</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dirty="0">
                          <a:effectLst/>
                        </a:rPr>
                        <a:t>50.5</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98724609"/>
                  </a:ext>
                </a:extLst>
              </a:tr>
              <a:tr h="365654">
                <a:tc vMerge="1">
                  <a:txBody>
                    <a:bodyPr/>
                    <a:lstStyle/>
                    <a:p>
                      <a:endParaRPr lang="en-ZA"/>
                    </a:p>
                  </a:txBody>
                  <a:tcPr/>
                </a:tc>
                <a:tc>
                  <a:txBody>
                    <a:bodyPr/>
                    <a:lstStyle/>
                    <a:p>
                      <a:pPr marL="38100" marR="38100">
                        <a:lnSpc>
                          <a:spcPts val="1600"/>
                        </a:lnSpc>
                        <a:spcAft>
                          <a:spcPts val="800"/>
                        </a:spcAft>
                      </a:pPr>
                      <a:r>
                        <a:rPr lang="en-US" sz="2000">
                          <a:effectLst/>
                        </a:rPr>
                        <a:t>Masters</a:t>
                      </a:r>
                      <a:endParaRPr lang="en-ZA"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a:effectLst/>
                        </a:rPr>
                        <a:t>31</a:t>
                      </a:r>
                      <a:endParaRPr lang="en-ZA"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dirty="0">
                          <a:effectLst/>
                        </a:rPr>
                        <a:t>15.0</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453257093"/>
                  </a:ext>
                </a:extLst>
              </a:tr>
              <a:tr h="365654">
                <a:tc vMerge="1">
                  <a:txBody>
                    <a:bodyPr/>
                    <a:lstStyle/>
                    <a:p>
                      <a:endParaRPr lang="en-ZA"/>
                    </a:p>
                  </a:txBody>
                  <a:tcPr/>
                </a:tc>
                <a:tc>
                  <a:txBody>
                    <a:bodyPr/>
                    <a:lstStyle/>
                    <a:p>
                      <a:pPr marL="38100" marR="38100">
                        <a:lnSpc>
                          <a:spcPts val="1600"/>
                        </a:lnSpc>
                        <a:spcAft>
                          <a:spcPts val="800"/>
                        </a:spcAft>
                      </a:pPr>
                      <a:r>
                        <a:rPr lang="en-US" sz="2000" dirty="0">
                          <a:effectLst/>
                        </a:rPr>
                        <a:t>PhD</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a:effectLst/>
                        </a:rPr>
                        <a:t>2</a:t>
                      </a:r>
                      <a:endParaRPr lang="en-ZA"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dirty="0">
                          <a:effectLst/>
                        </a:rPr>
                        <a:t>1.0</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328617567"/>
                  </a:ext>
                </a:extLst>
              </a:tr>
            </a:tbl>
          </a:graphicData>
        </a:graphic>
      </p:graphicFrame>
      <p:sp>
        <p:nvSpPr>
          <p:cNvPr id="2" name="Title 1">
            <a:extLst>
              <a:ext uri="{FF2B5EF4-FFF2-40B4-BE49-F238E27FC236}">
                <a16:creationId xmlns:a16="http://schemas.microsoft.com/office/drawing/2014/main" id="{BA376D5E-D7B4-62E3-2907-F020898A8D50}"/>
              </a:ext>
            </a:extLst>
          </p:cNvPr>
          <p:cNvSpPr>
            <a:spLocks noGrp="1"/>
          </p:cNvSpPr>
          <p:nvPr>
            <p:ph type="title"/>
          </p:nvPr>
        </p:nvSpPr>
        <p:spPr>
          <a:xfrm>
            <a:off x="621629" y="640080"/>
            <a:ext cx="4225290" cy="5578816"/>
          </a:xfrm>
        </p:spPr>
        <p:txBody>
          <a:bodyPr vert="horz" lIns="91440" tIns="45720" rIns="91440" bIns="45720" rtlCol="0" anchor="ctr">
            <a:normAutofit/>
          </a:bodyPr>
          <a:lstStyle/>
          <a:p>
            <a:pPr algn="ctr"/>
            <a:r>
              <a:rPr lang="en-US" kern="1200">
                <a:solidFill>
                  <a:srgbClr val="FFFFFF"/>
                </a:solidFill>
                <a:latin typeface="+mj-lt"/>
                <a:ea typeface="+mj-ea"/>
                <a:cs typeface="+mj-cs"/>
              </a:rPr>
              <a:t>Demographics</a:t>
            </a:r>
          </a:p>
        </p:txBody>
      </p:sp>
      <p:graphicFrame>
        <p:nvGraphicFramePr>
          <p:cNvPr id="4" name="Content Placeholder 3">
            <a:extLst>
              <a:ext uri="{FF2B5EF4-FFF2-40B4-BE49-F238E27FC236}">
                <a16:creationId xmlns:a16="http://schemas.microsoft.com/office/drawing/2014/main" id="{EAF6DB94-6FD9-92BA-E074-093307DB9135}"/>
              </a:ext>
            </a:extLst>
          </p:cNvPr>
          <p:cNvGraphicFramePr>
            <a:graphicFrameLocks noGrp="1"/>
          </p:cNvGraphicFramePr>
          <p:nvPr>
            <p:ph idx="1"/>
            <p:extLst>
              <p:ext uri="{D42A27DB-BD31-4B8C-83A1-F6EECF244321}">
                <p14:modId xmlns:p14="http://schemas.microsoft.com/office/powerpoint/2010/main" val="1272042310"/>
              </p:ext>
            </p:extLst>
          </p:nvPr>
        </p:nvGraphicFramePr>
        <p:xfrm>
          <a:off x="6284844" y="20862"/>
          <a:ext cx="5459412" cy="1965937"/>
        </p:xfrm>
        <a:graphic>
          <a:graphicData uri="http://schemas.openxmlformats.org/drawingml/2006/table">
            <a:tbl>
              <a:tblPr bandRow="1">
                <a:tableStyleId>{5C22544A-7EE6-4342-B048-85BDC9FD1C3A}</a:tableStyleId>
              </a:tblPr>
              <a:tblGrid>
                <a:gridCol w="662609">
                  <a:extLst>
                    <a:ext uri="{9D8B030D-6E8A-4147-A177-3AD203B41FA5}">
                      <a16:colId xmlns:a16="http://schemas.microsoft.com/office/drawing/2014/main" val="4223146940"/>
                    </a:ext>
                  </a:extLst>
                </a:gridCol>
                <a:gridCol w="2226365">
                  <a:extLst>
                    <a:ext uri="{9D8B030D-6E8A-4147-A177-3AD203B41FA5}">
                      <a16:colId xmlns:a16="http://schemas.microsoft.com/office/drawing/2014/main" val="1631347570"/>
                    </a:ext>
                  </a:extLst>
                </a:gridCol>
                <a:gridCol w="1262269">
                  <a:extLst>
                    <a:ext uri="{9D8B030D-6E8A-4147-A177-3AD203B41FA5}">
                      <a16:colId xmlns:a16="http://schemas.microsoft.com/office/drawing/2014/main" val="1019924318"/>
                    </a:ext>
                  </a:extLst>
                </a:gridCol>
                <a:gridCol w="1308169">
                  <a:extLst>
                    <a:ext uri="{9D8B030D-6E8A-4147-A177-3AD203B41FA5}">
                      <a16:colId xmlns:a16="http://schemas.microsoft.com/office/drawing/2014/main" val="295620362"/>
                    </a:ext>
                  </a:extLst>
                </a:gridCol>
              </a:tblGrid>
              <a:tr h="557167">
                <a:tc gridSpan="2">
                  <a:txBody>
                    <a:bodyPr/>
                    <a:lstStyle/>
                    <a:p>
                      <a:pPr>
                        <a:lnSpc>
                          <a:spcPct val="107000"/>
                        </a:lnSpc>
                        <a:spcAft>
                          <a:spcPts val="800"/>
                        </a:spcAft>
                      </a:pPr>
                      <a:r>
                        <a:rPr lang="en-US" sz="3600" dirty="0">
                          <a:effectLst/>
                        </a:rPr>
                        <a:t> </a:t>
                      </a:r>
                      <a:endParaRPr lang="en-ZA"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hMerge="1">
                  <a:txBody>
                    <a:bodyPr/>
                    <a:lstStyle/>
                    <a:p>
                      <a:endParaRPr lang="en-ZA"/>
                    </a:p>
                  </a:txBody>
                  <a:tcPr/>
                </a:tc>
                <a:tc>
                  <a:txBody>
                    <a:bodyPr/>
                    <a:lstStyle/>
                    <a:p>
                      <a:pPr marL="38100" marR="38100" algn="ctr">
                        <a:lnSpc>
                          <a:spcPts val="1600"/>
                        </a:lnSpc>
                        <a:spcAft>
                          <a:spcPts val="800"/>
                        </a:spcAft>
                      </a:pPr>
                      <a:r>
                        <a:rPr lang="en-US" sz="2000">
                          <a:effectLst/>
                        </a:rPr>
                        <a:t>Frequency</a:t>
                      </a:r>
                      <a:endParaRPr lang="en-ZA" sz="2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ctr">
                        <a:lnSpc>
                          <a:spcPts val="1600"/>
                        </a:lnSpc>
                        <a:spcAft>
                          <a:spcPts val="800"/>
                        </a:spcAft>
                      </a:pPr>
                      <a:r>
                        <a:rPr lang="en-US" sz="2000">
                          <a:effectLst/>
                        </a:rPr>
                        <a:t>Percent</a:t>
                      </a:r>
                      <a:endParaRPr lang="en-ZA" sz="2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744176659"/>
                  </a:ext>
                </a:extLst>
              </a:tr>
              <a:tr h="290580">
                <a:tc rowSpan="3">
                  <a:txBody>
                    <a:bodyPr/>
                    <a:lstStyle/>
                    <a:p>
                      <a:pPr marL="38100" marR="38100">
                        <a:lnSpc>
                          <a:spcPts val="1600"/>
                        </a:lnSpc>
                        <a:spcAft>
                          <a:spcPts val="800"/>
                        </a:spcAft>
                      </a:pPr>
                      <a:r>
                        <a:rPr lang="en-US" sz="2000">
                          <a:effectLst/>
                        </a:rPr>
                        <a:t>Valid</a:t>
                      </a:r>
                      <a:endParaRPr lang="en-ZA" sz="2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nSpc>
                          <a:spcPts val="1600"/>
                        </a:lnSpc>
                        <a:spcAft>
                          <a:spcPts val="800"/>
                        </a:spcAft>
                      </a:pPr>
                      <a:r>
                        <a:rPr lang="en-US" sz="2000" dirty="0">
                          <a:effectLst/>
                        </a:rPr>
                        <a:t>Male</a:t>
                      </a:r>
                      <a:endParaRPr lang="en-ZA"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a:effectLst/>
                        </a:rPr>
                        <a:t>100</a:t>
                      </a:r>
                      <a:endParaRPr lang="en-ZA" sz="2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a:effectLst/>
                        </a:rPr>
                        <a:t>48.5</a:t>
                      </a:r>
                      <a:endParaRPr lang="en-ZA" sz="2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62979332"/>
                  </a:ext>
                </a:extLst>
              </a:tr>
              <a:tr h="290580">
                <a:tc vMerge="1">
                  <a:txBody>
                    <a:bodyPr/>
                    <a:lstStyle/>
                    <a:p>
                      <a:endParaRPr lang="en-ZA"/>
                    </a:p>
                  </a:txBody>
                  <a:tcPr/>
                </a:tc>
                <a:tc>
                  <a:txBody>
                    <a:bodyPr/>
                    <a:lstStyle/>
                    <a:p>
                      <a:pPr marL="38100" marR="38100">
                        <a:lnSpc>
                          <a:spcPts val="1600"/>
                        </a:lnSpc>
                        <a:spcAft>
                          <a:spcPts val="800"/>
                        </a:spcAft>
                      </a:pPr>
                      <a:r>
                        <a:rPr lang="en-US" sz="2000" dirty="0">
                          <a:effectLst/>
                        </a:rPr>
                        <a:t>Female</a:t>
                      </a:r>
                      <a:endParaRPr lang="en-ZA"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dirty="0">
                          <a:effectLst/>
                        </a:rPr>
                        <a:t>100</a:t>
                      </a:r>
                      <a:endParaRPr lang="en-ZA"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a:effectLst/>
                        </a:rPr>
                        <a:t>48.5</a:t>
                      </a:r>
                      <a:endParaRPr lang="en-ZA" sz="2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725768624"/>
                  </a:ext>
                </a:extLst>
              </a:tr>
              <a:tr h="823754">
                <a:tc vMerge="1">
                  <a:txBody>
                    <a:bodyPr/>
                    <a:lstStyle/>
                    <a:p>
                      <a:endParaRPr lang="en-ZA"/>
                    </a:p>
                  </a:txBody>
                  <a:tcPr/>
                </a:tc>
                <a:tc>
                  <a:txBody>
                    <a:bodyPr/>
                    <a:lstStyle/>
                    <a:p>
                      <a:pPr marL="38100" marR="38100">
                        <a:lnSpc>
                          <a:spcPts val="1600"/>
                        </a:lnSpc>
                        <a:spcAft>
                          <a:spcPts val="800"/>
                        </a:spcAft>
                      </a:pPr>
                      <a:r>
                        <a:rPr lang="en-US" sz="2000" dirty="0">
                          <a:effectLst/>
                        </a:rPr>
                        <a:t>Prefer not to say</a:t>
                      </a:r>
                      <a:endParaRPr lang="en-ZA"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dirty="0">
                          <a:effectLst/>
                        </a:rPr>
                        <a:t>6</a:t>
                      </a:r>
                      <a:endParaRPr lang="en-ZA"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dirty="0">
                          <a:effectLst/>
                        </a:rPr>
                        <a:t>2.9</a:t>
                      </a:r>
                      <a:endParaRPr lang="en-ZA"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38348432"/>
                  </a:ext>
                </a:extLst>
              </a:tr>
            </a:tbl>
          </a:graphicData>
        </a:graphic>
      </p:graphicFrame>
      <p:graphicFrame>
        <p:nvGraphicFramePr>
          <p:cNvPr id="6" name="Table 5">
            <a:extLst>
              <a:ext uri="{FF2B5EF4-FFF2-40B4-BE49-F238E27FC236}">
                <a16:creationId xmlns:a16="http://schemas.microsoft.com/office/drawing/2014/main" id="{15A8BDA5-430F-3265-C9D1-1DF9D1F8A5AE}"/>
              </a:ext>
            </a:extLst>
          </p:cNvPr>
          <p:cNvGraphicFramePr>
            <a:graphicFrameLocks noGrp="1"/>
          </p:cNvGraphicFramePr>
          <p:nvPr>
            <p:extLst>
              <p:ext uri="{D42A27DB-BD31-4B8C-83A1-F6EECF244321}">
                <p14:modId xmlns:p14="http://schemas.microsoft.com/office/powerpoint/2010/main" val="3418660684"/>
              </p:ext>
            </p:extLst>
          </p:nvPr>
        </p:nvGraphicFramePr>
        <p:xfrm>
          <a:off x="6284844" y="5040601"/>
          <a:ext cx="5468547" cy="1775352"/>
        </p:xfrm>
        <a:graphic>
          <a:graphicData uri="http://schemas.openxmlformats.org/drawingml/2006/table">
            <a:tbl>
              <a:tblPr>
                <a:tableStyleId>{5C22544A-7EE6-4342-B048-85BDC9FD1C3A}</a:tableStyleId>
              </a:tblPr>
              <a:tblGrid>
                <a:gridCol w="1573179">
                  <a:extLst>
                    <a:ext uri="{9D8B030D-6E8A-4147-A177-3AD203B41FA5}">
                      <a16:colId xmlns:a16="http://schemas.microsoft.com/office/drawing/2014/main" val="2601640781"/>
                    </a:ext>
                  </a:extLst>
                </a:gridCol>
                <a:gridCol w="820675">
                  <a:extLst>
                    <a:ext uri="{9D8B030D-6E8A-4147-A177-3AD203B41FA5}">
                      <a16:colId xmlns:a16="http://schemas.microsoft.com/office/drawing/2014/main" val="3198935744"/>
                    </a:ext>
                  </a:extLst>
                </a:gridCol>
                <a:gridCol w="949152">
                  <a:extLst>
                    <a:ext uri="{9D8B030D-6E8A-4147-A177-3AD203B41FA5}">
                      <a16:colId xmlns:a16="http://schemas.microsoft.com/office/drawing/2014/main" val="176513403"/>
                    </a:ext>
                  </a:extLst>
                </a:gridCol>
                <a:gridCol w="881855">
                  <a:extLst>
                    <a:ext uri="{9D8B030D-6E8A-4147-A177-3AD203B41FA5}">
                      <a16:colId xmlns:a16="http://schemas.microsoft.com/office/drawing/2014/main" val="4163408839"/>
                    </a:ext>
                  </a:extLst>
                </a:gridCol>
                <a:gridCol w="1243686">
                  <a:extLst>
                    <a:ext uri="{9D8B030D-6E8A-4147-A177-3AD203B41FA5}">
                      <a16:colId xmlns:a16="http://schemas.microsoft.com/office/drawing/2014/main" val="3537642953"/>
                    </a:ext>
                  </a:extLst>
                </a:gridCol>
              </a:tblGrid>
              <a:tr h="717821">
                <a:tc>
                  <a:txBody>
                    <a:bodyPr/>
                    <a:lstStyle/>
                    <a:p>
                      <a:pPr>
                        <a:lnSpc>
                          <a:spcPct val="107000"/>
                        </a:lnSpc>
                        <a:spcAft>
                          <a:spcPts val="800"/>
                        </a:spcAft>
                      </a:pPr>
                      <a:r>
                        <a:rPr lang="en-US" sz="2000">
                          <a:effectLst/>
                        </a:rPr>
                        <a:t> </a:t>
                      </a:r>
                      <a:endParaRPr lang="en-ZA"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ts val="1600"/>
                        </a:lnSpc>
                        <a:spcAft>
                          <a:spcPts val="800"/>
                        </a:spcAft>
                      </a:pPr>
                      <a:r>
                        <a:rPr lang="en-US" sz="2000" dirty="0">
                          <a:effectLst/>
                        </a:rPr>
                        <a:t>Min</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ctr">
                        <a:lnSpc>
                          <a:spcPts val="1600"/>
                        </a:lnSpc>
                        <a:spcAft>
                          <a:spcPts val="800"/>
                        </a:spcAft>
                      </a:pPr>
                      <a:r>
                        <a:rPr lang="en-US" sz="2000" dirty="0">
                          <a:effectLst/>
                        </a:rPr>
                        <a:t>Max</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ctr">
                        <a:lnSpc>
                          <a:spcPts val="1600"/>
                        </a:lnSpc>
                        <a:spcAft>
                          <a:spcPts val="800"/>
                        </a:spcAft>
                      </a:pPr>
                      <a:r>
                        <a:rPr lang="en-US" sz="2000" dirty="0">
                          <a:effectLst/>
                        </a:rPr>
                        <a:t>Mean</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ctr">
                        <a:lnSpc>
                          <a:spcPts val="1600"/>
                        </a:lnSpc>
                        <a:spcAft>
                          <a:spcPts val="800"/>
                        </a:spcAft>
                      </a:pPr>
                      <a:r>
                        <a:rPr lang="en-US" sz="2000" dirty="0">
                          <a:effectLst/>
                        </a:rPr>
                        <a:t>Std. Deviation</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266655253"/>
                  </a:ext>
                </a:extLst>
              </a:tr>
              <a:tr h="339710">
                <a:tc>
                  <a:txBody>
                    <a:bodyPr/>
                    <a:lstStyle/>
                    <a:p>
                      <a:pPr marL="38100" marR="38100">
                        <a:lnSpc>
                          <a:spcPts val="1600"/>
                        </a:lnSpc>
                        <a:spcAft>
                          <a:spcPts val="800"/>
                        </a:spcAft>
                      </a:pPr>
                      <a:r>
                        <a:rPr lang="en-US" sz="2000" dirty="0">
                          <a:effectLst/>
                        </a:rPr>
                        <a:t>Age (Years)</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a:effectLst/>
                        </a:rPr>
                        <a:t>21</a:t>
                      </a:r>
                      <a:endParaRPr lang="en-ZA"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a:effectLst/>
                        </a:rPr>
                        <a:t>56</a:t>
                      </a:r>
                      <a:endParaRPr lang="en-ZA"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a:effectLst/>
                        </a:rPr>
                        <a:t>31.71</a:t>
                      </a:r>
                      <a:endParaRPr lang="en-ZA"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dirty="0">
                          <a:effectLst/>
                        </a:rPr>
                        <a:t>7.02</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8786031"/>
                  </a:ext>
                </a:extLst>
              </a:tr>
              <a:tr h="717821">
                <a:tc>
                  <a:txBody>
                    <a:bodyPr/>
                    <a:lstStyle/>
                    <a:p>
                      <a:pPr marL="38100" marR="38100">
                        <a:lnSpc>
                          <a:spcPts val="1600"/>
                        </a:lnSpc>
                        <a:spcAft>
                          <a:spcPts val="800"/>
                        </a:spcAft>
                      </a:pPr>
                      <a:r>
                        <a:rPr lang="en-US" sz="2000">
                          <a:effectLst/>
                        </a:rPr>
                        <a:t>Years of experience</a:t>
                      </a:r>
                      <a:endParaRPr lang="en-ZA"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dirty="0">
                          <a:effectLst/>
                        </a:rPr>
                        <a:t>0.5</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dirty="0">
                          <a:effectLst/>
                        </a:rPr>
                        <a:t>35.0</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dirty="0">
                          <a:effectLst/>
                        </a:rPr>
                        <a:t>6.77</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800"/>
                        </a:spcAft>
                      </a:pPr>
                      <a:r>
                        <a:rPr lang="en-US" sz="2000" dirty="0">
                          <a:effectLst/>
                        </a:rPr>
                        <a:t>4.86</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50744663"/>
                  </a:ext>
                </a:extLst>
              </a:tr>
            </a:tbl>
          </a:graphicData>
        </a:graphic>
      </p:graphicFrame>
    </p:spTree>
    <p:extLst>
      <p:ext uri="{BB962C8B-B14F-4D97-AF65-F5344CB8AC3E}">
        <p14:creationId xmlns:p14="http://schemas.microsoft.com/office/powerpoint/2010/main" val="4022793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8C283-620C-E368-49DF-B299C814A769}"/>
              </a:ext>
            </a:extLst>
          </p:cNvPr>
          <p:cNvSpPr>
            <a:spLocks noGrp="1"/>
          </p:cNvSpPr>
          <p:nvPr>
            <p:ph type="title"/>
          </p:nvPr>
        </p:nvSpPr>
        <p:spPr>
          <a:xfrm>
            <a:off x="838199" y="291090"/>
            <a:ext cx="10515599" cy="932688"/>
          </a:xfrm>
        </p:spPr>
        <p:txBody>
          <a:bodyPr vert="horz" lIns="91440" tIns="45720" rIns="91440" bIns="45720" rtlCol="0" anchor="b">
            <a:normAutofit/>
          </a:bodyPr>
          <a:lstStyle/>
          <a:p>
            <a:pPr algn="l" fontAlgn="b"/>
            <a:r>
              <a:rPr lang="en-US" sz="5400" u="none" strike="noStrike" dirty="0">
                <a:effectLst/>
              </a:rPr>
              <a:t>There are adequate job opportunities</a:t>
            </a:r>
            <a:endParaRPr lang="en-US" sz="5400" b="1" i="0" u="none" strike="noStrike" dirty="0">
              <a:solidFill>
                <a:srgbClr val="000000"/>
              </a:solidFill>
              <a:effectLst/>
              <a:latin typeface="Arial" panose="020B0604020202020204" pitchFamily="34" charset="0"/>
            </a:endParaRPr>
          </a:p>
        </p:txBody>
      </p:sp>
      <p:graphicFrame>
        <p:nvGraphicFramePr>
          <p:cNvPr id="12" name="Content Placeholder 11">
            <a:extLst>
              <a:ext uri="{FF2B5EF4-FFF2-40B4-BE49-F238E27FC236}">
                <a16:creationId xmlns:a16="http://schemas.microsoft.com/office/drawing/2014/main" id="{75944C2C-4465-3055-6484-A0B4CEDA800A}"/>
              </a:ext>
            </a:extLst>
          </p:cNvPr>
          <p:cNvGraphicFramePr>
            <a:graphicFrameLocks noGrp="1"/>
          </p:cNvGraphicFramePr>
          <p:nvPr>
            <p:ph idx="1"/>
            <p:extLst>
              <p:ext uri="{D42A27DB-BD31-4B8C-83A1-F6EECF244321}">
                <p14:modId xmlns:p14="http://schemas.microsoft.com/office/powerpoint/2010/main" val="769396525"/>
              </p:ext>
            </p:extLst>
          </p:nvPr>
        </p:nvGraphicFramePr>
        <p:xfrm>
          <a:off x="208633" y="1223778"/>
          <a:ext cx="11983367" cy="4579895"/>
        </p:xfrm>
        <a:graphic>
          <a:graphicData uri="http://schemas.openxmlformats.org/drawingml/2006/table">
            <a:tbl>
              <a:tblPr firstRow="1" bandRow="1">
                <a:tableStyleId>{5C22544A-7EE6-4342-B048-85BDC9FD1C3A}</a:tableStyleId>
              </a:tblPr>
              <a:tblGrid>
                <a:gridCol w="7382338">
                  <a:extLst>
                    <a:ext uri="{9D8B030D-6E8A-4147-A177-3AD203B41FA5}">
                      <a16:colId xmlns:a16="http://schemas.microsoft.com/office/drawing/2014/main" val="1394709747"/>
                    </a:ext>
                  </a:extLst>
                </a:gridCol>
                <a:gridCol w="2075543">
                  <a:extLst>
                    <a:ext uri="{9D8B030D-6E8A-4147-A177-3AD203B41FA5}">
                      <a16:colId xmlns:a16="http://schemas.microsoft.com/office/drawing/2014/main" val="324193697"/>
                    </a:ext>
                  </a:extLst>
                </a:gridCol>
                <a:gridCol w="1204686">
                  <a:extLst>
                    <a:ext uri="{9D8B030D-6E8A-4147-A177-3AD203B41FA5}">
                      <a16:colId xmlns:a16="http://schemas.microsoft.com/office/drawing/2014/main" val="3856551366"/>
                    </a:ext>
                  </a:extLst>
                </a:gridCol>
                <a:gridCol w="1320800">
                  <a:extLst>
                    <a:ext uri="{9D8B030D-6E8A-4147-A177-3AD203B41FA5}">
                      <a16:colId xmlns:a16="http://schemas.microsoft.com/office/drawing/2014/main" val="79819402"/>
                    </a:ext>
                  </a:extLst>
                </a:gridCol>
              </a:tblGrid>
              <a:tr h="798448">
                <a:tc>
                  <a:txBody>
                    <a:bodyPr/>
                    <a:lstStyle/>
                    <a:p>
                      <a:pPr algn="l" fontAlgn="b"/>
                      <a:endParaRPr lang="en-ZA" sz="2800" b="1" i="0" u="none" strike="noStrike" dirty="0">
                        <a:solidFill>
                          <a:srgbClr val="000000"/>
                        </a:solidFill>
                        <a:effectLst/>
                        <a:latin typeface="Arial" panose="020B0604020202020204" pitchFamily="34" charset="0"/>
                      </a:endParaRPr>
                    </a:p>
                  </a:txBody>
                  <a:tcPr marL="14581" marR="14581" marT="14581" marB="0" anchor="b"/>
                </a:tc>
                <a:tc>
                  <a:txBody>
                    <a:bodyPr/>
                    <a:lstStyle/>
                    <a:p>
                      <a:pPr algn="l" fontAlgn="b"/>
                      <a:r>
                        <a:rPr lang="en-US" sz="2800" u="none" strike="noStrike" dirty="0">
                          <a:effectLst/>
                        </a:rPr>
                        <a:t>Average score</a:t>
                      </a:r>
                      <a:endParaRPr lang="en-US" sz="2800" b="1" i="0" u="none" strike="noStrike" dirty="0">
                        <a:solidFill>
                          <a:srgbClr val="000000"/>
                        </a:solidFill>
                        <a:effectLst/>
                        <a:latin typeface="Arial" panose="020B0604020202020204" pitchFamily="34" charset="0"/>
                      </a:endParaRPr>
                    </a:p>
                  </a:txBody>
                  <a:tcPr marL="14581" marR="14581" marT="14581" marB="0" anchor="b"/>
                </a:tc>
                <a:tc>
                  <a:txBody>
                    <a:bodyPr/>
                    <a:lstStyle/>
                    <a:p>
                      <a:pPr algn="l" fontAlgn="b"/>
                      <a:r>
                        <a:rPr lang="en-ZA" sz="2800" u="none" strike="noStrike">
                          <a:effectLst/>
                        </a:rPr>
                        <a:t>StdDev</a:t>
                      </a:r>
                      <a:endParaRPr lang="en-ZA" sz="2800" b="1" i="0" u="none" strike="noStrike">
                        <a:solidFill>
                          <a:srgbClr val="000000"/>
                        </a:solidFill>
                        <a:effectLst/>
                        <a:latin typeface="Arial" panose="020B0604020202020204" pitchFamily="34" charset="0"/>
                      </a:endParaRPr>
                    </a:p>
                  </a:txBody>
                  <a:tcPr marL="14581" marR="14581" marT="14581" marB="0" anchor="b"/>
                </a:tc>
                <a:tc>
                  <a:txBody>
                    <a:bodyPr/>
                    <a:lstStyle/>
                    <a:p>
                      <a:pPr algn="l" fontAlgn="b"/>
                      <a:r>
                        <a:rPr lang="en-ZA" sz="2800" u="none" strike="noStrike">
                          <a:effectLst/>
                        </a:rPr>
                        <a:t>Count</a:t>
                      </a:r>
                      <a:endParaRPr lang="en-ZA" sz="2800" b="1" i="0" u="none" strike="noStrike">
                        <a:solidFill>
                          <a:srgbClr val="000000"/>
                        </a:solidFill>
                        <a:effectLst/>
                        <a:latin typeface="Arial" panose="020B0604020202020204" pitchFamily="34" charset="0"/>
                      </a:endParaRPr>
                    </a:p>
                  </a:txBody>
                  <a:tcPr marL="14581" marR="14581" marT="14581" marB="0" anchor="b"/>
                </a:tc>
                <a:extLst>
                  <a:ext uri="{0D108BD9-81ED-4DB2-BD59-A6C34878D82A}">
                    <a16:rowId xmlns:a16="http://schemas.microsoft.com/office/drawing/2014/main" val="986880950"/>
                  </a:ext>
                </a:extLst>
              </a:tr>
              <a:tr h="798448">
                <a:tc>
                  <a:txBody>
                    <a:bodyPr/>
                    <a:lstStyle/>
                    <a:p>
                      <a:pPr algn="l" fontAlgn="b"/>
                      <a:r>
                        <a:rPr lang="en-US" sz="2800" u="none" strike="noStrike" dirty="0">
                          <a:effectLst/>
                        </a:rPr>
                        <a:t>Content creator (e.g. producer, script writer, reporter...)</a:t>
                      </a:r>
                      <a:endParaRPr lang="en-US" sz="2800" b="0" i="0" u="none" strike="noStrike" dirty="0">
                        <a:solidFill>
                          <a:srgbClr val="000000"/>
                        </a:solidFill>
                        <a:effectLst/>
                        <a:latin typeface="Arial" panose="020B0604020202020204" pitchFamily="34" charset="0"/>
                      </a:endParaRPr>
                    </a:p>
                  </a:txBody>
                  <a:tcPr marL="14581" marR="14581" marT="14581" marB="0" anchor="b"/>
                </a:tc>
                <a:tc>
                  <a:txBody>
                    <a:bodyPr/>
                    <a:lstStyle/>
                    <a:p>
                      <a:pPr algn="ctr" fontAlgn="b"/>
                      <a:r>
                        <a:rPr lang="en-ZA" sz="2800" u="none" strike="noStrike" dirty="0">
                          <a:effectLst/>
                        </a:rPr>
                        <a:t>3.69</a:t>
                      </a:r>
                      <a:endParaRPr lang="en-ZA" sz="2800" b="0" i="0" u="none" strike="noStrike" dirty="0">
                        <a:solidFill>
                          <a:srgbClr val="000000"/>
                        </a:solidFill>
                        <a:effectLst/>
                        <a:latin typeface="Arial" panose="020B0604020202020204" pitchFamily="34" charset="0"/>
                      </a:endParaRPr>
                    </a:p>
                  </a:txBody>
                  <a:tcPr marL="14581" marR="14581" marT="14581" marB="0" anchor="b"/>
                </a:tc>
                <a:tc>
                  <a:txBody>
                    <a:bodyPr/>
                    <a:lstStyle/>
                    <a:p>
                      <a:pPr algn="ctr" fontAlgn="b"/>
                      <a:endParaRPr lang="en-ZA" sz="2800" b="0" i="0" u="none" strike="noStrike">
                        <a:solidFill>
                          <a:srgbClr val="000000"/>
                        </a:solidFill>
                        <a:effectLst/>
                        <a:latin typeface="Arial" panose="020B0604020202020204" pitchFamily="34" charset="0"/>
                      </a:endParaRPr>
                    </a:p>
                  </a:txBody>
                  <a:tcPr marL="14581" marR="14581" marT="14581" marB="0" anchor="b"/>
                </a:tc>
                <a:tc>
                  <a:txBody>
                    <a:bodyPr/>
                    <a:lstStyle/>
                    <a:p>
                      <a:pPr algn="ctr" fontAlgn="b"/>
                      <a:r>
                        <a:rPr lang="en-ZA" sz="2800" u="none" strike="noStrike">
                          <a:effectLst/>
                        </a:rPr>
                        <a:t>55</a:t>
                      </a:r>
                      <a:endParaRPr lang="en-ZA" sz="2800" b="0" i="0" u="none" strike="noStrike">
                        <a:solidFill>
                          <a:srgbClr val="000000"/>
                        </a:solidFill>
                        <a:effectLst/>
                        <a:latin typeface="Arial" panose="020B0604020202020204" pitchFamily="34" charset="0"/>
                      </a:endParaRPr>
                    </a:p>
                  </a:txBody>
                  <a:tcPr marL="14581" marR="14581" marT="14581" marB="0" anchor="b"/>
                </a:tc>
                <a:extLst>
                  <a:ext uri="{0D108BD9-81ED-4DB2-BD59-A6C34878D82A}">
                    <a16:rowId xmlns:a16="http://schemas.microsoft.com/office/drawing/2014/main" val="4110084860"/>
                  </a:ext>
                </a:extLst>
              </a:tr>
              <a:tr h="448508">
                <a:tc>
                  <a:txBody>
                    <a:bodyPr/>
                    <a:lstStyle/>
                    <a:p>
                      <a:pPr algn="l" fontAlgn="b"/>
                      <a:r>
                        <a:rPr lang="en-ZA" sz="2800" u="none" strike="noStrike">
                          <a:effectLst/>
                        </a:rPr>
                        <a:t>Human Resource Practitioner</a:t>
                      </a:r>
                      <a:endParaRPr lang="en-ZA" sz="2800" b="0" i="0" u="none" strike="noStrike">
                        <a:solidFill>
                          <a:srgbClr val="000000"/>
                        </a:solidFill>
                        <a:effectLst/>
                        <a:latin typeface="Arial" panose="020B0604020202020204" pitchFamily="34" charset="0"/>
                      </a:endParaRPr>
                    </a:p>
                  </a:txBody>
                  <a:tcPr marL="14581" marR="14581" marT="14581" marB="0" anchor="b"/>
                </a:tc>
                <a:tc>
                  <a:txBody>
                    <a:bodyPr/>
                    <a:lstStyle/>
                    <a:p>
                      <a:pPr algn="ctr" fontAlgn="b"/>
                      <a:r>
                        <a:rPr lang="en-ZA" sz="2800" u="none" strike="noStrike" dirty="0">
                          <a:effectLst/>
                        </a:rPr>
                        <a:t>3.71</a:t>
                      </a:r>
                      <a:endParaRPr lang="en-ZA" sz="2800" b="0" i="0" u="none" strike="noStrike" dirty="0">
                        <a:solidFill>
                          <a:srgbClr val="000000"/>
                        </a:solidFill>
                        <a:effectLst/>
                        <a:latin typeface="Arial" panose="020B0604020202020204" pitchFamily="34" charset="0"/>
                      </a:endParaRPr>
                    </a:p>
                  </a:txBody>
                  <a:tcPr marL="14581" marR="14581" marT="14581" marB="0" anchor="b"/>
                </a:tc>
                <a:tc>
                  <a:txBody>
                    <a:bodyPr/>
                    <a:lstStyle/>
                    <a:p>
                      <a:pPr algn="ctr" fontAlgn="b"/>
                      <a:endParaRPr lang="en-ZA" sz="2800" b="0" i="0" u="none" strike="noStrike">
                        <a:solidFill>
                          <a:srgbClr val="000000"/>
                        </a:solidFill>
                        <a:effectLst/>
                        <a:latin typeface="Arial" panose="020B0604020202020204" pitchFamily="34" charset="0"/>
                      </a:endParaRPr>
                    </a:p>
                  </a:txBody>
                  <a:tcPr marL="14581" marR="14581" marT="14581" marB="0" anchor="b"/>
                </a:tc>
                <a:tc>
                  <a:txBody>
                    <a:bodyPr/>
                    <a:lstStyle/>
                    <a:p>
                      <a:pPr algn="ctr" fontAlgn="b"/>
                      <a:r>
                        <a:rPr lang="en-ZA" sz="2800" u="none" strike="noStrike">
                          <a:effectLst/>
                        </a:rPr>
                        <a:t>21</a:t>
                      </a:r>
                      <a:endParaRPr lang="en-ZA" sz="2800" b="0" i="0" u="none" strike="noStrike">
                        <a:solidFill>
                          <a:srgbClr val="000000"/>
                        </a:solidFill>
                        <a:effectLst/>
                        <a:latin typeface="Arial" panose="020B0604020202020204" pitchFamily="34" charset="0"/>
                      </a:endParaRPr>
                    </a:p>
                  </a:txBody>
                  <a:tcPr marL="14581" marR="14581" marT="14581" marB="0" anchor="b"/>
                </a:tc>
                <a:extLst>
                  <a:ext uri="{0D108BD9-81ED-4DB2-BD59-A6C34878D82A}">
                    <a16:rowId xmlns:a16="http://schemas.microsoft.com/office/drawing/2014/main" val="3995814703"/>
                  </a:ext>
                </a:extLst>
              </a:tr>
              <a:tr h="448508">
                <a:tc>
                  <a:txBody>
                    <a:bodyPr/>
                    <a:lstStyle/>
                    <a:p>
                      <a:pPr algn="l" fontAlgn="b"/>
                      <a:r>
                        <a:rPr lang="en-ZA" sz="2800" u="none" strike="noStrike">
                          <a:effectLst/>
                        </a:rPr>
                        <a:t>Management</a:t>
                      </a:r>
                      <a:endParaRPr lang="en-ZA" sz="2800" b="0" i="0" u="none" strike="noStrike">
                        <a:solidFill>
                          <a:srgbClr val="000000"/>
                        </a:solidFill>
                        <a:effectLst/>
                        <a:latin typeface="Arial" panose="020B0604020202020204" pitchFamily="34" charset="0"/>
                      </a:endParaRPr>
                    </a:p>
                  </a:txBody>
                  <a:tcPr marL="14581" marR="14581" marT="14581" marB="0" anchor="b"/>
                </a:tc>
                <a:tc>
                  <a:txBody>
                    <a:bodyPr/>
                    <a:lstStyle/>
                    <a:p>
                      <a:pPr algn="ctr" fontAlgn="b"/>
                      <a:r>
                        <a:rPr lang="en-ZA" sz="2800" u="none" strike="noStrike" dirty="0">
                          <a:effectLst/>
                        </a:rPr>
                        <a:t>3.57</a:t>
                      </a:r>
                      <a:endParaRPr lang="en-ZA" sz="2800" b="0" i="0" u="none" strike="noStrike" dirty="0">
                        <a:solidFill>
                          <a:srgbClr val="000000"/>
                        </a:solidFill>
                        <a:effectLst/>
                        <a:latin typeface="Arial" panose="020B0604020202020204" pitchFamily="34" charset="0"/>
                      </a:endParaRPr>
                    </a:p>
                  </a:txBody>
                  <a:tcPr marL="14581" marR="14581" marT="14581" marB="0" anchor="b"/>
                </a:tc>
                <a:tc>
                  <a:txBody>
                    <a:bodyPr/>
                    <a:lstStyle/>
                    <a:p>
                      <a:pPr algn="ctr" fontAlgn="b"/>
                      <a:r>
                        <a:rPr lang="en-ZA" sz="2800" u="none" strike="noStrike">
                          <a:effectLst/>
                        </a:rPr>
                        <a:t>0.99</a:t>
                      </a:r>
                      <a:endParaRPr lang="en-ZA" sz="2800" b="0" i="0" u="none" strike="noStrike">
                        <a:solidFill>
                          <a:srgbClr val="000000"/>
                        </a:solidFill>
                        <a:effectLst/>
                        <a:latin typeface="Arial" panose="020B0604020202020204" pitchFamily="34" charset="0"/>
                      </a:endParaRPr>
                    </a:p>
                  </a:txBody>
                  <a:tcPr marL="14581" marR="14581" marT="14581" marB="0" anchor="b"/>
                </a:tc>
                <a:tc>
                  <a:txBody>
                    <a:bodyPr/>
                    <a:lstStyle/>
                    <a:p>
                      <a:pPr algn="ctr" fontAlgn="b"/>
                      <a:r>
                        <a:rPr lang="en-ZA" sz="2800" u="none" strike="noStrike">
                          <a:effectLst/>
                        </a:rPr>
                        <a:t>23</a:t>
                      </a:r>
                      <a:endParaRPr lang="en-ZA" sz="2800" b="0" i="0" u="none" strike="noStrike">
                        <a:solidFill>
                          <a:srgbClr val="000000"/>
                        </a:solidFill>
                        <a:effectLst/>
                        <a:latin typeface="Arial" panose="020B0604020202020204" pitchFamily="34" charset="0"/>
                      </a:endParaRPr>
                    </a:p>
                  </a:txBody>
                  <a:tcPr marL="14581" marR="14581" marT="14581" marB="0" anchor="b"/>
                </a:tc>
                <a:extLst>
                  <a:ext uri="{0D108BD9-81ED-4DB2-BD59-A6C34878D82A}">
                    <a16:rowId xmlns:a16="http://schemas.microsoft.com/office/drawing/2014/main" val="802740883"/>
                  </a:ext>
                </a:extLst>
              </a:tr>
              <a:tr h="1148389">
                <a:tc>
                  <a:txBody>
                    <a:bodyPr/>
                    <a:lstStyle/>
                    <a:p>
                      <a:pPr algn="l" fontAlgn="b"/>
                      <a:r>
                        <a:rPr lang="en-ZA" sz="2800" u="none" strike="noStrike" dirty="0">
                          <a:effectLst/>
                        </a:rPr>
                        <a:t>Presenters &amp; anchors (e.g. actors, artists, presenters, contributors, anchors...)</a:t>
                      </a:r>
                      <a:endParaRPr lang="en-ZA" sz="2800" b="0" i="0" u="none" strike="noStrike" dirty="0">
                        <a:solidFill>
                          <a:srgbClr val="000000"/>
                        </a:solidFill>
                        <a:effectLst/>
                        <a:latin typeface="Arial" panose="020B0604020202020204" pitchFamily="34" charset="0"/>
                      </a:endParaRPr>
                    </a:p>
                  </a:txBody>
                  <a:tcPr marL="14581" marR="14581" marT="14581" marB="0" anchor="b"/>
                </a:tc>
                <a:tc>
                  <a:txBody>
                    <a:bodyPr/>
                    <a:lstStyle/>
                    <a:p>
                      <a:pPr algn="ctr" fontAlgn="b"/>
                      <a:r>
                        <a:rPr lang="en-ZA" sz="2800" u="none" strike="noStrike">
                          <a:effectLst/>
                        </a:rPr>
                        <a:t>3.60</a:t>
                      </a:r>
                      <a:endParaRPr lang="en-ZA" sz="2800" b="0" i="0" u="none" strike="noStrike">
                        <a:solidFill>
                          <a:srgbClr val="000000"/>
                        </a:solidFill>
                        <a:effectLst/>
                        <a:latin typeface="Arial" panose="020B0604020202020204" pitchFamily="34" charset="0"/>
                      </a:endParaRPr>
                    </a:p>
                  </a:txBody>
                  <a:tcPr marL="14581" marR="14581" marT="14581" marB="0" anchor="b"/>
                </a:tc>
                <a:tc>
                  <a:txBody>
                    <a:bodyPr/>
                    <a:lstStyle/>
                    <a:p>
                      <a:pPr algn="ctr" fontAlgn="b"/>
                      <a:endParaRPr lang="en-ZA" sz="2800" b="0" i="0" u="none" strike="noStrike" dirty="0">
                        <a:solidFill>
                          <a:srgbClr val="000000"/>
                        </a:solidFill>
                        <a:effectLst/>
                        <a:latin typeface="Arial" panose="020B0604020202020204" pitchFamily="34" charset="0"/>
                      </a:endParaRPr>
                    </a:p>
                  </a:txBody>
                  <a:tcPr marL="14581" marR="14581" marT="14581" marB="0" anchor="b"/>
                </a:tc>
                <a:tc>
                  <a:txBody>
                    <a:bodyPr/>
                    <a:lstStyle/>
                    <a:p>
                      <a:pPr algn="ctr" fontAlgn="b"/>
                      <a:r>
                        <a:rPr lang="en-ZA" sz="2800" u="none" strike="noStrike">
                          <a:effectLst/>
                        </a:rPr>
                        <a:t>55</a:t>
                      </a:r>
                      <a:endParaRPr lang="en-ZA" sz="2800" b="0" i="0" u="none" strike="noStrike">
                        <a:solidFill>
                          <a:srgbClr val="000000"/>
                        </a:solidFill>
                        <a:effectLst/>
                        <a:latin typeface="Arial" panose="020B0604020202020204" pitchFamily="34" charset="0"/>
                      </a:endParaRPr>
                    </a:p>
                  </a:txBody>
                  <a:tcPr marL="14581" marR="14581" marT="14581" marB="0" anchor="b"/>
                </a:tc>
                <a:extLst>
                  <a:ext uri="{0D108BD9-81ED-4DB2-BD59-A6C34878D82A}">
                    <a16:rowId xmlns:a16="http://schemas.microsoft.com/office/drawing/2014/main" val="490313907"/>
                  </a:ext>
                </a:extLst>
              </a:tr>
              <a:tr h="798448">
                <a:tc>
                  <a:txBody>
                    <a:bodyPr/>
                    <a:lstStyle/>
                    <a:p>
                      <a:pPr algn="l" fontAlgn="b"/>
                      <a:r>
                        <a:rPr lang="en-US" sz="2800" u="none" strike="noStrike">
                          <a:effectLst/>
                        </a:rPr>
                        <a:t>Technical (e.g. engineers, cameraman, lights...)</a:t>
                      </a:r>
                      <a:endParaRPr lang="en-US" sz="2800" b="0" i="0" u="none" strike="noStrike">
                        <a:solidFill>
                          <a:srgbClr val="000000"/>
                        </a:solidFill>
                        <a:effectLst/>
                        <a:latin typeface="Arial" panose="020B0604020202020204" pitchFamily="34" charset="0"/>
                      </a:endParaRPr>
                    </a:p>
                  </a:txBody>
                  <a:tcPr marL="14581" marR="14581" marT="14581" marB="0" anchor="b"/>
                </a:tc>
                <a:tc>
                  <a:txBody>
                    <a:bodyPr/>
                    <a:lstStyle/>
                    <a:p>
                      <a:pPr algn="ctr" fontAlgn="b"/>
                      <a:r>
                        <a:rPr lang="en-ZA" sz="2800" u="none" strike="noStrike">
                          <a:effectLst/>
                        </a:rPr>
                        <a:t>3.48</a:t>
                      </a:r>
                      <a:endParaRPr lang="en-ZA" sz="2800" b="0" i="0" u="none" strike="noStrike">
                        <a:solidFill>
                          <a:srgbClr val="000000"/>
                        </a:solidFill>
                        <a:effectLst/>
                        <a:latin typeface="Arial" panose="020B0604020202020204" pitchFamily="34" charset="0"/>
                      </a:endParaRPr>
                    </a:p>
                  </a:txBody>
                  <a:tcPr marL="14581" marR="14581" marT="14581" marB="0" anchor="b"/>
                </a:tc>
                <a:tc>
                  <a:txBody>
                    <a:bodyPr/>
                    <a:lstStyle/>
                    <a:p>
                      <a:pPr algn="ctr" fontAlgn="b"/>
                      <a:endParaRPr lang="en-ZA" sz="2800" b="0" i="0" u="none" strike="noStrike" dirty="0">
                        <a:solidFill>
                          <a:srgbClr val="000000"/>
                        </a:solidFill>
                        <a:effectLst/>
                        <a:latin typeface="Arial" panose="020B0604020202020204" pitchFamily="34" charset="0"/>
                      </a:endParaRPr>
                    </a:p>
                  </a:txBody>
                  <a:tcPr marL="14581" marR="14581" marT="14581" marB="0" anchor="b"/>
                </a:tc>
                <a:tc>
                  <a:txBody>
                    <a:bodyPr/>
                    <a:lstStyle/>
                    <a:p>
                      <a:pPr algn="ctr" fontAlgn="b"/>
                      <a:r>
                        <a:rPr lang="en-ZA" sz="2800" u="none" strike="noStrike" dirty="0">
                          <a:effectLst/>
                        </a:rPr>
                        <a:t>52</a:t>
                      </a:r>
                      <a:endParaRPr lang="en-ZA" sz="2800" b="0" i="0" u="none" strike="noStrike" dirty="0">
                        <a:solidFill>
                          <a:srgbClr val="000000"/>
                        </a:solidFill>
                        <a:effectLst/>
                        <a:latin typeface="Arial" panose="020B0604020202020204" pitchFamily="34" charset="0"/>
                      </a:endParaRPr>
                    </a:p>
                  </a:txBody>
                  <a:tcPr marL="14581" marR="14581" marT="14581" marB="0" anchor="b"/>
                </a:tc>
                <a:extLst>
                  <a:ext uri="{0D108BD9-81ED-4DB2-BD59-A6C34878D82A}">
                    <a16:rowId xmlns:a16="http://schemas.microsoft.com/office/drawing/2014/main" val="11433591"/>
                  </a:ext>
                </a:extLst>
              </a:tr>
            </a:tbl>
          </a:graphicData>
        </a:graphic>
      </p:graphicFrame>
    </p:spTree>
    <p:extLst>
      <p:ext uri="{BB962C8B-B14F-4D97-AF65-F5344CB8AC3E}">
        <p14:creationId xmlns:p14="http://schemas.microsoft.com/office/powerpoint/2010/main" val="389404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6918796-2918-40D6-BE3A-4600C47FC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BEFDF4D-AE77-8623-1EEA-34FC264F00EB}"/>
              </a:ext>
            </a:extLst>
          </p:cNvPr>
          <p:cNvSpPr>
            <a:spLocks noGrp="1"/>
          </p:cNvSpPr>
          <p:nvPr>
            <p:ph type="title"/>
          </p:nvPr>
        </p:nvSpPr>
        <p:spPr>
          <a:xfrm>
            <a:off x="838200" y="672747"/>
            <a:ext cx="10515600" cy="715556"/>
          </a:xfrm>
        </p:spPr>
        <p:txBody>
          <a:bodyPr vert="horz" lIns="91440" tIns="45720" rIns="91440" bIns="45720" rtlCol="0">
            <a:normAutofit/>
          </a:bodyPr>
          <a:lstStyle/>
          <a:p>
            <a:pPr algn="ctr"/>
            <a:r>
              <a:rPr lang="en-US" sz="3200" kern="1200">
                <a:solidFill>
                  <a:schemeClr val="bg1"/>
                </a:solidFill>
                <a:latin typeface="+mj-lt"/>
                <a:ea typeface="+mj-ea"/>
                <a:cs typeface="+mj-cs"/>
              </a:rPr>
              <a:t>Workers feel a sense of job insecurity.</a:t>
            </a:r>
          </a:p>
        </p:txBody>
      </p:sp>
      <p:graphicFrame>
        <p:nvGraphicFramePr>
          <p:cNvPr id="4" name="Content Placeholder 3">
            <a:extLst>
              <a:ext uri="{FF2B5EF4-FFF2-40B4-BE49-F238E27FC236}">
                <a16:creationId xmlns:a16="http://schemas.microsoft.com/office/drawing/2014/main" id="{A4625CE7-BB79-ECB6-1830-081B1A8E6541}"/>
              </a:ext>
            </a:extLst>
          </p:cNvPr>
          <p:cNvGraphicFramePr>
            <a:graphicFrameLocks noGrp="1"/>
          </p:cNvGraphicFramePr>
          <p:nvPr>
            <p:ph idx="1"/>
            <p:extLst>
              <p:ext uri="{D42A27DB-BD31-4B8C-83A1-F6EECF244321}">
                <p14:modId xmlns:p14="http://schemas.microsoft.com/office/powerpoint/2010/main" val="998073842"/>
              </p:ext>
            </p:extLst>
          </p:nvPr>
        </p:nvGraphicFramePr>
        <p:xfrm>
          <a:off x="3446303" y="3055049"/>
          <a:ext cx="5299393" cy="1681353"/>
        </p:xfrm>
        <a:graphic>
          <a:graphicData uri="http://schemas.openxmlformats.org/drawingml/2006/table">
            <a:tbl>
              <a:tblPr>
                <a:tableStyleId>{8EC20E35-A176-4012-BC5E-935CFFF8708E}</a:tableStyleId>
              </a:tblPr>
              <a:tblGrid>
                <a:gridCol w="4257040">
                  <a:extLst>
                    <a:ext uri="{9D8B030D-6E8A-4147-A177-3AD203B41FA5}">
                      <a16:colId xmlns:a16="http://schemas.microsoft.com/office/drawing/2014/main" val="4202346352"/>
                    </a:ext>
                  </a:extLst>
                </a:gridCol>
                <a:gridCol w="1042353">
                  <a:extLst>
                    <a:ext uri="{9D8B030D-6E8A-4147-A177-3AD203B41FA5}">
                      <a16:colId xmlns:a16="http://schemas.microsoft.com/office/drawing/2014/main" val="2974473831"/>
                    </a:ext>
                  </a:extLst>
                </a:gridCol>
              </a:tblGrid>
              <a:tr h="560451">
                <a:tc>
                  <a:txBody>
                    <a:bodyPr/>
                    <a:lstStyle/>
                    <a:p>
                      <a:pPr algn="l" fontAlgn="b"/>
                      <a:r>
                        <a:rPr lang="en-ZA" sz="3300" u="none" strike="noStrike">
                          <a:effectLst/>
                        </a:rPr>
                        <a:t>Content creator</a:t>
                      </a:r>
                      <a:endParaRPr lang="en-ZA" sz="3300" b="0" i="0" u="none" strike="noStrike">
                        <a:solidFill>
                          <a:srgbClr val="000000"/>
                        </a:solidFill>
                        <a:effectLst/>
                        <a:latin typeface="Arial" panose="020B0604020202020204" pitchFamily="34" charset="0"/>
                      </a:endParaRPr>
                    </a:p>
                  </a:txBody>
                  <a:tcPr marL="20955" marR="20955" marT="20955" marB="0" anchor="b"/>
                </a:tc>
                <a:tc>
                  <a:txBody>
                    <a:bodyPr/>
                    <a:lstStyle/>
                    <a:p>
                      <a:pPr algn="r" fontAlgn="b"/>
                      <a:r>
                        <a:rPr lang="en-ZA" sz="3300" u="none" strike="noStrike">
                          <a:effectLst/>
                        </a:rPr>
                        <a:t>3.84</a:t>
                      </a:r>
                      <a:endParaRPr lang="en-ZA" sz="3300" b="0" i="0" u="none" strike="noStrike">
                        <a:solidFill>
                          <a:srgbClr val="000000"/>
                        </a:solidFill>
                        <a:effectLst/>
                        <a:latin typeface="Arial" panose="020B0604020202020204" pitchFamily="34" charset="0"/>
                      </a:endParaRPr>
                    </a:p>
                  </a:txBody>
                  <a:tcPr marL="20955" marR="20955" marT="20955" marB="0" anchor="b"/>
                </a:tc>
                <a:extLst>
                  <a:ext uri="{0D108BD9-81ED-4DB2-BD59-A6C34878D82A}">
                    <a16:rowId xmlns:a16="http://schemas.microsoft.com/office/drawing/2014/main" val="2830890471"/>
                  </a:ext>
                </a:extLst>
              </a:tr>
              <a:tr h="560451">
                <a:tc>
                  <a:txBody>
                    <a:bodyPr/>
                    <a:lstStyle/>
                    <a:p>
                      <a:pPr algn="l" fontAlgn="b"/>
                      <a:r>
                        <a:rPr lang="en-ZA" sz="3300" u="none" strike="noStrike">
                          <a:effectLst/>
                        </a:rPr>
                        <a:t>Presenters &amp; anchors</a:t>
                      </a:r>
                      <a:endParaRPr lang="en-ZA" sz="3300" b="0" i="0" u="none" strike="noStrike">
                        <a:solidFill>
                          <a:srgbClr val="000000"/>
                        </a:solidFill>
                        <a:effectLst/>
                        <a:latin typeface="Arial" panose="020B0604020202020204" pitchFamily="34" charset="0"/>
                      </a:endParaRPr>
                    </a:p>
                  </a:txBody>
                  <a:tcPr marL="20955" marR="20955" marT="20955" marB="0" anchor="b"/>
                </a:tc>
                <a:tc>
                  <a:txBody>
                    <a:bodyPr/>
                    <a:lstStyle/>
                    <a:p>
                      <a:pPr algn="r" fontAlgn="b"/>
                      <a:r>
                        <a:rPr lang="en-ZA" sz="3300" u="none" strike="noStrike" dirty="0">
                          <a:effectLst/>
                        </a:rPr>
                        <a:t>4.09</a:t>
                      </a:r>
                      <a:endParaRPr lang="en-ZA" sz="3300" b="0" i="0" u="none" strike="noStrike" dirty="0">
                        <a:solidFill>
                          <a:srgbClr val="000000"/>
                        </a:solidFill>
                        <a:effectLst/>
                        <a:latin typeface="Arial" panose="020B0604020202020204" pitchFamily="34" charset="0"/>
                      </a:endParaRPr>
                    </a:p>
                  </a:txBody>
                  <a:tcPr marL="20955" marR="20955" marT="20955" marB="0" anchor="b"/>
                </a:tc>
                <a:extLst>
                  <a:ext uri="{0D108BD9-81ED-4DB2-BD59-A6C34878D82A}">
                    <a16:rowId xmlns:a16="http://schemas.microsoft.com/office/drawing/2014/main" val="780230958"/>
                  </a:ext>
                </a:extLst>
              </a:tr>
              <a:tr h="560451">
                <a:tc>
                  <a:txBody>
                    <a:bodyPr/>
                    <a:lstStyle/>
                    <a:p>
                      <a:pPr algn="l" fontAlgn="b"/>
                      <a:r>
                        <a:rPr lang="en-ZA" sz="3300" u="none" strike="noStrike">
                          <a:effectLst/>
                        </a:rPr>
                        <a:t>Technical</a:t>
                      </a:r>
                      <a:endParaRPr lang="en-ZA" sz="3300" b="0" i="0" u="none" strike="noStrike">
                        <a:solidFill>
                          <a:srgbClr val="000000"/>
                        </a:solidFill>
                        <a:effectLst/>
                        <a:latin typeface="Arial" panose="020B0604020202020204" pitchFamily="34" charset="0"/>
                      </a:endParaRPr>
                    </a:p>
                  </a:txBody>
                  <a:tcPr marL="20955" marR="20955" marT="20955" marB="0" anchor="b"/>
                </a:tc>
                <a:tc>
                  <a:txBody>
                    <a:bodyPr/>
                    <a:lstStyle/>
                    <a:p>
                      <a:pPr algn="r" fontAlgn="b"/>
                      <a:r>
                        <a:rPr lang="en-ZA" sz="3300" u="none" strike="noStrike" dirty="0">
                          <a:effectLst/>
                        </a:rPr>
                        <a:t>3.85</a:t>
                      </a:r>
                      <a:endParaRPr lang="en-ZA" sz="3300" b="0" i="0" u="none" strike="noStrike" dirty="0">
                        <a:solidFill>
                          <a:srgbClr val="000000"/>
                        </a:solidFill>
                        <a:effectLst/>
                        <a:latin typeface="Arial" panose="020B0604020202020204" pitchFamily="34" charset="0"/>
                      </a:endParaRPr>
                    </a:p>
                  </a:txBody>
                  <a:tcPr marL="20955" marR="20955" marT="20955" marB="0" anchor="b"/>
                </a:tc>
                <a:extLst>
                  <a:ext uri="{0D108BD9-81ED-4DB2-BD59-A6C34878D82A}">
                    <a16:rowId xmlns:a16="http://schemas.microsoft.com/office/drawing/2014/main" val="3203095722"/>
                  </a:ext>
                </a:extLst>
              </a:tr>
            </a:tbl>
          </a:graphicData>
        </a:graphic>
      </p:graphicFrame>
    </p:spTree>
    <p:extLst>
      <p:ext uri="{BB962C8B-B14F-4D97-AF65-F5344CB8AC3E}">
        <p14:creationId xmlns:p14="http://schemas.microsoft.com/office/powerpoint/2010/main" val="2938925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D3575-EE99-60A4-F483-66618DE1DF9A}"/>
              </a:ext>
            </a:extLst>
          </p:cNvPr>
          <p:cNvSpPr>
            <a:spLocks noGrp="1"/>
          </p:cNvSpPr>
          <p:nvPr>
            <p:ph type="title"/>
          </p:nvPr>
        </p:nvSpPr>
        <p:spPr>
          <a:xfrm>
            <a:off x="838199" y="291090"/>
            <a:ext cx="10515599" cy="932688"/>
          </a:xfrm>
        </p:spPr>
        <p:txBody>
          <a:bodyPr vert="horz" lIns="91440" tIns="45720" rIns="91440" bIns="45720" rtlCol="0" anchor="b">
            <a:normAutofit/>
          </a:bodyPr>
          <a:lstStyle/>
          <a:p>
            <a:r>
              <a:rPr lang="en-ZA" sz="5400" u="none" strike="noStrike" dirty="0">
                <a:effectLst/>
              </a:rPr>
              <a:t>Jobs are at risk</a:t>
            </a:r>
            <a:endParaRPr lang="en-US" sz="5400" kern="1200" dirty="0">
              <a:solidFill>
                <a:schemeClr val="tx1"/>
              </a:solidFill>
              <a:latin typeface="+mj-lt"/>
              <a:ea typeface="+mj-ea"/>
              <a:cs typeface="+mj-cs"/>
            </a:endParaRPr>
          </a:p>
        </p:txBody>
      </p:sp>
      <p:graphicFrame>
        <p:nvGraphicFramePr>
          <p:cNvPr id="4" name="Content Placeholder 3">
            <a:extLst>
              <a:ext uri="{FF2B5EF4-FFF2-40B4-BE49-F238E27FC236}">
                <a16:creationId xmlns:a16="http://schemas.microsoft.com/office/drawing/2014/main" id="{4B7F01C9-A574-60F1-167D-CFD76D050EC7}"/>
              </a:ext>
            </a:extLst>
          </p:cNvPr>
          <p:cNvGraphicFramePr>
            <a:graphicFrameLocks noGrp="1"/>
          </p:cNvGraphicFramePr>
          <p:nvPr>
            <p:ph idx="1"/>
            <p:extLst>
              <p:ext uri="{D42A27DB-BD31-4B8C-83A1-F6EECF244321}">
                <p14:modId xmlns:p14="http://schemas.microsoft.com/office/powerpoint/2010/main" val="1642945364"/>
              </p:ext>
            </p:extLst>
          </p:nvPr>
        </p:nvGraphicFramePr>
        <p:xfrm>
          <a:off x="388148" y="1595142"/>
          <a:ext cx="11415699" cy="4971768"/>
        </p:xfrm>
        <a:graphic>
          <a:graphicData uri="http://schemas.openxmlformats.org/drawingml/2006/table">
            <a:tbl>
              <a:tblPr firstRow="1" bandRow="1">
                <a:tableStyleId>{5C22544A-7EE6-4342-B048-85BDC9FD1C3A}</a:tableStyleId>
              </a:tblPr>
              <a:tblGrid>
                <a:gridCol w="5419686">
                  <a:extLst>
                    <a:ext uri="{9D8B030D-6E8A-4147-A177-3AD203B41FA5}">
                      <a16:colId xmlns:a16="http://schemas.microsoft.com/office/drawing/2014/main" val="1330710374"/>
                    </a:ext>
                  </a:extLst>
                </a:gridCol>
                <a:gridCol w="3242867">
                  <a:extLst>
                    <a:ext uri="{9D8B030D-6E8A-4147-A177-3AD203B41FA5}">
                      <a16:colId xmlns:a16="http://schemas.microsoft.com/office/drawing/2014/main" val="2061462082"/>
                    </a:ext>
                  </a:extLst>
                </a:gridCol>
                <a:gridCol w="2753146">
                  <a:extLst>
                    <a:ext uri="{9D8B030D-6E8A-4147-A177-3AD203B41FA5}">
                      <a16:colId xmlns:a16="http://schemas.microsoft.com/office/drawing/2014/main" val="1248759394"/>
                    </a:ext>
                  </a:extLst>
                </a:gridCol>
              </a:tblGrid>
              <a:tr h="486874">
                <a:tc>
                  <a:txBody>
                    <a:bodyPr/>
                    <a:lstStyle/>
                    <a:p>
                      <a:pPr algn="l" fontAlgn="b"/>
                      <a:endParaRPr lang="en-ZA" sz="3200" b="1" i="0" u="none" strike="noStrike" dirty="0">
                        <a:solidFill>
                          <a:srgbClr val="000000"/>
                        </a:solidFill>
                        <a:effectLst/>
                        <a:latin typeface="Arial" panose="020B0604020202020204" pitchFamily="34" charset="0"/>
                      </a:endParaRPr>
                    </a:p>
                  </a:txBody>
                  <a:tcPr marL="15828" marR="15828" marT="15828" marB="0" anchor="b"/>
                </a:tc>
                <a:tc>
                  <a:txBody>
                    <a:bodyPr/>
                    <a:lstStyle/>
                    <a:p>
                      <a:pPr algn="l" fontAlgn="b"/>
                      <a:r>
                        <a:rPr lang="en-ZA" sz="3200" u="none" strike="noStrike" dirty="0">
                          <a:effectLst/>
                        </a:rPr>
                        <a:t>Jobs are at risk.</a:t>
                      </a:r>
                      <a:endParaRPr lang="en-ZA" sz="3200" b="1" i="0" u="none" strike="noStrike" dirty="0">
                        <a:solidFill>
                          <a:srgbClr val="000000"/>
                        </a:solidFill>
                        <a:effectLst/>
                        <a:latin typeface="Arial" panose="020B0604020202020204" pitchFamily="34" charset="0"/>
                      </a:endParaRPr>
                    </a:p>
                  </a:txBody>
                  <a:tcPr marL="15828" marR="15828" marT="15828" marB="0" anchor="b"/>
                </a:tc>
                <a:tc>
                  <a:txBody>
                    <a:bodyPr/>
                    <a:lstStyle/>
                    <a:p>
                      <a:pPr marL="0" algn="l" defTabSz="914400" rtl="0" eaLnBrk="1" fontAlgn="b" latinLnBrk="0" hangingPunct="1"/>
                      <a:r>
                        <a:rPr lang="en-US" sz="3200" b="1" u="none" strike="noStrike" kern="1200" dirty="0" err="1">
                          <a:solidFill>
                            <a:schemeClr val="lt1"/>
                          </a:solidFill>
                          <a:effectLst/>
                          <a:latin typeface="+mn-lt"/>
                          <a:ea typeface="+mn-ea"/>
                          <a:cs typeface="+mn-cs"/>
                        </a:rPr>
                        <a:t>StdDev</a:t>
                      </a:r>
                      <a:endParaRPr lang="en-ZA" sz="3200" b="1" u="none" strike="noStrike" kern="1200" dirty="0">
                        <a:solidFill>
                          <a:schemeClr val="lt1"/>
                        </a:solidFill>
                        <a:effectLst/>
                        <a:latin typeface="+mn-lt"/>
                        <a:ea typeface="+mn-ea"/>
                        <a:cs typeface="+mn-cs"/>
                      </a:endParaRPr>
                    </a:p>
                  </a:txBody>
                  <a:tcPr marL="15828" marR="15828" marT="15828" marB="0" anchor="b"/>
                </a:tc>
                <a:extLst>
                  <a:ext uri="{0D108BD9-81ED-4DB2-BD59-A6C34878D82A}">
                    <a16:rowId xmlns:a16="http://schemas.microsoft.com/office/drawing/2014/main" val="2598417522"/>
                  </a:ext>
                </a:extLst>
              </a:tr>
              <a:tr h="866750">
                <a:tc>
                  <a:txBody>
                    <a:bodyPr/>
                    <a:lstStyle/>
                    <a:p>
                      <a:pPr algn="l" fontAlgn="b"/>
                      <a:r>
                        <a:rPr lang="en-US" sz="3200" u="none" strike="noStrike">
                          <a:effectLst/>
                        </a:rPr>
                        <a:t>Content creator (e.g. producer, script writer, reporter...)</a:t>
                      </a:r>
                      <a:endParaRPr lang="en-US" sz="3200" b="0" i="0" u="none" strike="noStrike">
                        <a:solidFill>
                          <a:srgbClr val="000000"/>
                        </a:solidFill>
                        <a:effectLst/>
                        <a:latin typeface="Arial" panose="020B0604020202020204" pitchFamily="34" charset="0"/>
                      </a:endParaRPr>
                    </a:p>
                  </a:txBody>
                  <a:tcPr marL="15828" marR="15828" marT="15828" marB="0" anchor="b"/>
                </a:tc>
                <a:tc>
                  <a:txBody>
                    <a:bodyPr/>
                    <a:lstStyle/>
                    <a:p>
                      <a:pPr algn="r" fontAlgn="b"/>
                      <a:r>
                        <a:rPr lang="en-ZA" sz="3200" u="none" strike="noStrike" dirty="0">
                          <a:effectLst/>
                        </a:rPr>
                        <a:t>3.76</a:t>
                      </a:r>
                      <a:endParaRPr lang="en-ZA" sz="3200" b="0" i="0" u="none" strike="noStrike" dirty="0">
                        <a:solidFill>
                          <a:srgbClr val="000000"/>
                        </a:solidFill>
                        <a:effectLst/>
                        <a:latin typeface="Arial" panose="020B0604020202020204" pitchFamily="34" charset="0"/>
                      </a:endParaRPr>
                    </a:p>
                  </a:txBody>
                  <a:tcPr marL="15828" marR="15828" marT="15828" marB="0" anchor="b"/>
                </a:tc>
                <a:tc>
                  <a:txBody>
                    <a:bodyPr/>
                    <a:lstStyle/>
                    <a:p>
                      <a:pPr algn="r" fontAlgn="b"/>
                      <a:r>
                        <a:rPr lang="en-ZA" sz="3200" u="none" strike="noStrike">
                          <a:effectLst/>
                        </a:rPr>
                        <a:t>0.74</a:t>
                      </a:r>
                      <a:endParaRPr lang="en-ZA" sz="3200" b="0" i="0" u="none" strike="noStrike">
                        <a:solidFill>
                          <a:srgbClr val="000000"/>
                        </a:solidFill>
                        <a:effectLst/>
                        <a:latin typeface="Arial" panose="020B0604020202020204" pitchFamily="34" charset="0"/>
                      </a:endParaRPr>
                    </a:p>
                  </a:txBody>
                  <a:tcPr marL="15828" marR="15828" marT="15828" marB="0" anchor="b"/>
                </a:tc>
                <a:extLst>
                  <a:ext uri="{0D108BD9-81ED-4DB2-BD59-A6C34878D82A}">
                    <a16:rowId xmlns:a16="http://schemas.microsoft.com/office/drawing/2014/main" val="1925335768"/>
                  </a:ext>
                </a:extLst>
              </a:tr>
              <a:tr h="486874">
                <a:tc>
                  <a:txBody>
                    <a:bodyPr/>
                    <a:lstStyle/>
                    <a:p>
                      <a:pPr algn="l" fontAlgn="b"/>
                      <a:r>
                        <a:rPr lang="en-ZA" sz="3200" u="none" strike="noStrike">
                          <a:effectLst/>
                        </a:rPr>
                        <a:t>Human Resource Practitioner</a:t>
                      </a:r>
                      <a:endParaRPr lang="en-ZA" sz="3200" b="0" i="0" u="none" strike="noStrike">
                        <a:solidFill>
                          <a:srgbClr val="000000"/>
                        </a:solidFill>
                        <a:effectLst/>
                        <a:latin typeface="Arial" panose="020B0604020202020204" pitchFamily="34" charset="0"/>
                      </a:endParaRPr>
                    </a:p>
                  </a:txBody>
                  <a:tcPr marL="15828" marR="15828" marT="15828" marB="0" anchor="b"/>
                </a:tc>
                <a:tc>
                  <a:txBody>
                    <a:bodyPr/>
                    <a:lstStyle/>
                    <a:p>
                      <a:pPr algn="r" fontAlgn="b"/>
                      <a:r>
                        <a:rPr lang="en-ZA" sz="3200" u="none" strike="noStrike">
                          <a:effectLst/>
                        </a:rPr>
                        <a:t>4.19</a:t>
                      </a:r>
                      <a:endParaRPr lang="en-ZA" sz="3200" b="0" i="0" u="none" strike="noStrike">
                        <a:solidFill>
                          <a:srgbClr val="000000"/>
                        </a:solidFill>
                        <a:effectLst/>
                        <a:latin typeface="Arial" panose="020B0604020202020204" pitchFamily="34" charset="0"/>
                      </a:endParaRPr>
                    </a:p>
                  </a:txBody>
                  <a:tcPr marL="15828" marR="15828" marT="15828" marB="0" anchor="b"/>
                </a:tc>
                <a:tc>
                  <a:txBody>
                    <a:bodyPr/>
                    <a:lstStyle/>
                    <a:p>
                      <a:pPr algn="r" fontAlgn="b"/>
                      <a:r>
                        <a:rPr lang="en-ZA" sz="3200" u="none" strike="noStrike" dirty="0">
                          <a:effectLst/>
                        </a:rPr>
                        <a:t>0.75</a:t>
                      </a:r>
                      <a:endParaRPr lang="en-ZA" sz="3200" b="0" i="0" u="none" strike="noStrike" dirty="0">
                        <a:solidFill>
                          <a:srgbClr val="000000"/>
                        </a:solidFill>
                        <a:effectLst/>
                        <a:latin typeface="Arial" panose="020B0604020202020204" pitchFamily="34" charset="0"/>
                      </a:endParaRPr>
                    </a:p>
                  </a:txBody>
                  <a:tcPr marL="15828" marR="15828" marT="15828" marB="0" anchor="b"/>
                </a:tc>
                <a:extLst>
                  <a:ext uri="{0D108BD9-81ED-4DB2-BD59-A6C34878D82A}">
                    <a16:rowId xmlns:a16="http://schemas.microsoft.com/office/drawing/2014/main" val="1236087694"/>
                  </a:ext>
                </a:extLst>
              </a:tr>
              <a:tr h="486874">
                <a:tc>
                  <a:txBody>
                    <a:bodyPr/>
                    <a:lstStyle/>
                    <a:p>
                      <a:pPr algn="l" fontAlgn="b"/>
                      <a:r>
                        <a:rPr lang="en-ZA" sz="3200" u="none" strike="noStrike">
                          <a:effectLst/>
                        </a:rPr>
                        <a:t>Management</a:t>
                      </a:r>
                      <a:endParaRPr lang="en-ZA" sz="3200" b="0" i="0" u="none" strike="noStrike">
                        <a:solidFill>
                          <a:srgbClr val="000000"/>
                        </a:solidFill>
                        <a:effectLst/>
                        <a:latin typeface="Arial" panose="020B0604020202020204" pitchFamily="34" charset="0"/>
                      </a:endParaRPr>
                    </a:p>
                  </a:txBody>
                  <a:tcPr marL="15828" marR="15828" marT="15828" marB="0" anchor="b"/>
                </a:tc>
                <a:tc>
                  <a:txBody>
                    <a:bodyPr/>
                    <a:lstStyle/>
                    <a:p>
                      <a:pPr algn="l" fontAlgn="b"/>
                      <a:endParaRPr lang="en-ZA" sz="3200" b="0" i="0" u="none" strike="noStrike" dirty="0">
                        <a:solidFill>
                          <a:srgbClr val="000000"/>
                        </a:solidFill>
                        <a:effectLst/>
                        <a:latin typeface="Arial" panose="020B0604020202020204" pitchFamily="34" charset="0"/>
                      </a:endParaRPr>
                    </a:p>
                  </a:txBody>
                  <a:tcPr marL="15828" marR="15828" marT="15828" marB="0" anchor="b"/>
                </a:tc>
                <a:tc>
                  <a:txBody>
                    <a:bodyPr/>
                    <a:lstStyle/>
                    <a:p>
                      <a:pPr algn="l" fontAlgn="b"/>
                      <a:endParaRPr lang="en-ZA" sz="3200" b="0" i="0" u="none" strike="noStrike">
                        <a:solidFill>
                          <a:srgbClr val="000000"/>
                        </a:solidFill>
                        <a:effectLst/>
                        <a:latin typeface="Arial" panose="020B0604020202020204" pitchFamily="34" charset="0"/>
                      </a:endParaRPr>
                    </a:p>
                  </a:txBody>
                  <a:tcPr marL="15828" marR="15828" marT="15828" marB="0" anchor="b"/>
                </a:tc>
                <a:extLst>
                  <a:ext uri="{0D108BD9-81ED-4DB2-BD59-A6C34878D82A}">
                    <a16:rowId xmlns:a16="http://schemas.microsoft.com/office/drawing/2014/main" val="1470657317"/>
                  </a:ext>
                </a:extLst>
              </a:tr>
              <a:tr h="1246626">
                <a:tc>
                  <a:txBody>
                    <a:bodyPr/>
                    <a:lstStyle/>
                    <a:p>
                      <a:pPr algn="l" fontAlgn="b"/>
                      <a:r>
                        <a:rPr lang="en-ZA" sz="3200" u="none" strike="noStrike">
                          <a:effectLst/>
                        </a:rPr>
                        <a:t>Presenters &amp; anchors (e.g. actors, artists, presenters, contributors, anchors...)</a:t>
                      </a:r>
                      <a:endParaRPr lang="en-ZA" sz="3200" b="0" i="0" u="none" strike="noStrike">
                        <a:solidFill>
                          <a:srgbClr val="000000"/>
                        </a:solidFill>
                        <a:effectLst/>
                        <a:latin typeface="Arial" panose="020B0604020202020204" pitchFamily="34" charset="0"/>
                      </a:endParaRPr>
                    </a:p>
                  </a:txBody>
                  <a:tcPr marL="15828" marR="15828" marT="15828" marB="0" anchor="b"/>
                </a:tc>
                <a:tc>
                  <a:txBody>
                    <a:bodyPr/>
                    <a:lstStyle/>
                    <a:p>
                      <a:pPr algn="r" fontAlgn="b"/>
                      <a:r>
                        <a:rPr lang="en-ZA" sz="3200" u="none" strike="noStrike">
                          <a:effectLst/>
                        </a:rPr>
                        <a:t>4.04</a:t>
                      </a:r>
                      <a:endParaRPr lang="en-ZA" sz="3200" b="0" i="0" u="none" strike="noStrike">
                        <a:solidFill>
                          <a:srgbClr val="000000"/>
                        </a:solidFill>
                        <a:effectLst/>
                        <a:latin typeface="Arial" panose="020B0604020202020204" pitchFamily="34" charset="0"/>
                      </a:endParaRPr>
                    </a:p>
                  </a:txBody>
                  <a:tcPr marL="15828" marR="15828" marT="15828" marB="0" anchor="b"/>
                </a:tc>
                <a:tc>
                  <a:txBody>
                    <a:bodyPr/>
                    <a:lstStyle/>
                    <a:p>
                      <a:pPr algn="r" fontAlgn="b"/>
                      <a:r>
                        <a:rPr lang="en-ZA" sz="3200" u="none" strike="noStrike">
                          <a:effectLst/>
                        </a:rPr>
                        <a:t>0.77</a:t>
                      </a:r>
                      <a:endParaRPr lang="en-ZA" sz="3200" b="0" i="0" u="none" strike="noStrike">
                        <a:solidFill>
                          <a:srgbClr val="000000"/>
                        </a:solidFill>
                        <a:effectLst/>
                        <a:latin typeface="Arial" panose="020B0604020202020204" pitchFamily="34" charset="0"/>
                      </a:endParaRPr>
                    </a:p>
                  </a:txBody>
                  <a:tcPr marL="15828" marR="15828" marT="15828" marB="0" anchor="b"/>
                </a:tc>
                <a:extLst>
                  <a:ext uri="{0D108BD9-81ED-4DB2-BD59-A6C34878D82A}">
                    <a16:rowId xmlns:a16="http://schemas.microsoft.com/office/drawing/2014/main" val="3380378763"/>
                  </a:ext>
                </a:extLst>
              </a:tr>
              <a:tr h="866750">
                <a:tc>
                  <a:txBody>
                    <a:bodyPr/>
                    <a:lstStyle/>
                    <a:p>
                      <a:pPr algn="l" fontAlgn="b"/>
                      <a:r>
                        <a:rPr lang="en-US" sz="3200" u="none" strike="noStrike">
                          <a:effectLst/>
                        </a:rPr>
                        <a:t>Technical (e.g. engineers, cameraman, lights...)</a:t>
                      </a:r>
                      <a:endParaRPr lang="en-US" sz="3200" b="0" i="0" u="none" strike="noStrike">
                        <a:solidFill>
                          <a:srgbClr val="000000"/>
                        </a:solidFill>
                        <a:effectLst/>
                        <a:latin typeface="Arial" panose="020B0604020202020204" pitchFamily="34" charset="0"/>
                      </a:endParaRPr>
                    </a:p>
                  </a:txBody>
                  <a:tcPr marL="15828" marR="15828" marT="15828" marB="0" anchor="b"/>
                </a:tc>
                <a:tc>
                  <a:txBody>
                    <a:bodyPr/>
                    <a:lstStyle/>
                    <a:p>
                      <a:pPr algn="r" fontAlgn="b"/>
                      <a:r>
                        <a:rPr lang="en-ZA" sz="3200" u="none" strike="noStrike">
                          <a:effectLst/>
                        </a:rPr>
                        <a:t>3.50</a:t>
                      </a:r>
                      <a:endParaRPr lang="en-ZA" sz="3200" b="0" i="0" u="none" strike="noStrike">
                        <a:solidFill>
                          <a:srgbClr val="000000"/>
                        </a:solidFill>
                        <a:effectLst/>
                        <a:latin typeface="Arial" panose="020B0604020202020204" pitchFamily="34" charset="0"/>
                      </a:endParaRPr>
                    </a:p>
                  </a:txBody>
                  <a:tcPr marL="15828" marR="15828" marT="15828" marB="0" anchor="b"/>
                </a:tc>
                <a:tc>
                  <a:txBody>
                    <a:bodyPr/>
                    <a:lstStyle/>
                    <a:p>
                      <a:pPr algn="r" fontAlgn="b"/>
                      <a:r>
                        <a:rPr lang="en-ZA" sz="3200" u="none" strike="noStrike" dirty="0">
                          <a:effectLst/>
                        </a:rPr>
                        <a:t>0.67</a:t>
                      </a:r>
                      <a:endParaRPr lang="en-ZA" sz="3200" b="0" i="0" u="none" strike="noStrike" dirty="0">
                        <a:solidFill>
                          <a:srgbClr val="000000"/>
                        </a:solidFill>
                        <a:effectLst/>
                        <a:latin typeface="Arial" panose="020B0604020202020204" pitchFamily="34" charset="0"/>
                      </a:endParaRPr>
                    </a:p>
                  </a:txBody>
                  <a:tcPr marL="15828" marR="15828" marT="15828" marB="0" anchor="b"/>
                </a:tc>
                <a:extLst>
                  <a:ext uri="{0D108BD9-81ED-4DB2-BD59-A6C34878D82A}">
                    <a16:rowId xmlns:a16="http://schemas.microsoft.com/office/drawing/2014/main" val="3691482251"/>
                  </a:ext>
                </a:extLst>
              </a:tr>
            </a:tbl>
          </a:graphicData>
        </a:graphic>
      </p:graphicFrame>
    </p:spTree>
    <p:extLst>
      <p:ext uri="{BB962C8B-B14F-4D97-AF65-F5344CB8AC3E}">
        <p14:creationId xmlns:p14="http://schemas.microsoft.com/office/powerpoint/2010/main" val="35743394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BBC0A-1A65-A33A-9D92-465985856650}"/>
              </a:ext>
            </a:extLst>
          </p:cNvPr>
          <p:cNvSpPr>
            <a:spLocks noGrp="1"/>
          </p:cNvSpPr>
          <p:nvPr>
            <p:ph type="title"/>
          </p:nvPr>
        </p:nvSpPr>
        <p:spPr>
          <a:xfrm>
            <a:off x="838199" y="291090"/>
            <a:ext cx="10515599" cy="932688"/>
          </a:xfrm>
        </p:spPr>
        <p:txBody>
          <a:bodyPr vert="horz" lIns="91440" tIns="45720" rIns="91440" bIns="45720" rtlCol="0" anchor="b">
            <a:normAutofit/>
          </a:bodyPr>
          <a:lstStyle/>
          <a:p>
            <a:r>
              <a:rPr lang="en-US" sz="5400" kern="1200">
                <a:solidFill>
                  <a:schemeClr val="tx1"/>
                </a:solidFill>
                <a:latin typeface="+mj-lt"/>
                <a:ea typeface="+mj-ea"/>
                <a:cs typeface="+mj-cs"/>
              </a:rPr>
              <a:t>Fair wages</a:t>
            </a:r>
          </a:p>
        </p:txBody>
      </p:sp>
      <p:graphicFrame>
        <p:nvGraphicFramePr>
          <p:cNvPr id="4" name="Content Placeholder 3">
            <a:extLst>
              <a:ext uri="{FF2B5EF4-FFF2-40B4-BE49-F238E27FC236}">
                <a16:creationId xmlns:a16="http://schemas.microsoft.com/office/drawing/2014/main" id="{94779796-AE89-4DEB-4271-BAE2D246D2F9}"/>
              </a:ext>
            </a:extLst>
          </p:cNvPr>
          <p:cNvGraphicFramePr>
            <a:graphicFrameLocks noGrp="1"/>
          </p:cNvGraphicFramePr>
          <p:nvPr>
            <p:ph idx="1"/>
            <p:extLst>
              <p:ext uri="{D42A27DB-BD31-4B8C-83A1-F6EECF244321}">
                <p14:modId xmlns:p14="http://schemas.microsoft.com/office/powerpoint/2010/main" val="1116620757"/>
              </p:ext>
            </p:extLst>
          </p:nvPr>
        </p:nvGraphicFramePr>
        <p:xfrm>
          <a:off x="1093271" y="1863801"/>
          <a:ext cx="10005458" cy="4440750"/>
        </p:xfrm>
        <a:graphic>
          <a:graphicData uri="http://schemas.openxmlformats.org/drawingml/2006/table">
            <a:tbl>
              <a:tblPr firstRow="1" bandRow="1">
                <a:tableStyleId>{5C22544A-7EE6-4342-B048-85BDC9FD1C3A}</a:tableStyleId>
              </a:tblPr>
              <a:tblGrid>
                <a:gridCol w="4000084">
                  <a:extLst>
                    <a:ext uri="{9D8B030D-6E8A-4147-A177-3AD203B41FA5}">
                      <a16:colId xmlns:a16="http://schemas.microsoft.com/office/drawing/2014/main" val="3463674065"/>
                    </a:ext>
                  </a:extLst>
                </a:gridCol>
                <a:gridCol w="3020131">
                  <a:extLst>
                    <a:ext uri="{9D8B030D-6E8A-4147-A177-3AD203B41FA5}">
                      <a16:colId xmlns:a16="http://schemas.microsoft.com/office/drawing/2014/main" val="1003490450"/>
                    </a:ext>
                  </a:extLst>
                </a:gridCol>
                <a:gridCol w="2985243">
                  <a:extLst>
                    <a:ext uri="{9D8B030D-6E8A-4147-A177-3AD203B41FA5}">
                      <a16:colId xmlns:a16="http://schemas.microsoft.com/office/drawing/2014/main" val="2121078477"/>
                    </a:ext>
                  </a:extLst>
                </a:gridCol>
              </a:tblGrid>
              <a:tr h="1420822">
                <a:tc>
                  <a:txBody>
                    <a:bodyPr/>
                    <a:lstStyle/>
                    <a:p>
                      <a:pPr algn="l" fontAlgn="b"/>
                      <a:endParaRPr lang="en-ZA" sz="3000" b="0" i="0" u="none" strike="noStrike" dirty="0">
                        <a:solidFill>
                          <a:srgbClr val="000000"/>
                        </a:solidFill>
                        <a:effectLst/>
                        <a:latin typeface="Arial" panose="020B0604020202020204" pitchFamily="34" charset="0"/>
                      </a:endParaRPr>
                    </a:p>
                  </a:txBody>
                  <a:tcPr marL="19089" marR="19089" marT="19089" marB="0" anchor="ctr"/>
                </a:tc>
                <a:tc>
                  <a:txBody>
                    <a:bodyPr/>
                    <a:lstStyle/>
                    <a:p>
                      <a:pPr algn="l" fontAlgn="b"/>
                      <a:r>
                        <a:rPr lang="en-ZA" sz="3000" u="none" strike="noStrike" dirty="0">
                          <a:effectLst/>
                        </a:rPr>
                        <a:t>Contract/freelance workers.</a:t>
                      </a:r>
                      <a:endParaRPr lang="en-ZA" sz="3000" b="0" i="0" u="none" strike="noStrike" dirty="0">
                        <a:solidFill>
                          <a:srgbClr val="000000"/>
                        </a:solidFill>
                        <a:effectLst/>
                        <a:latin typeface="Arial" panose="020B0604020202020204" pitchFamily="34" charset="0"/>
                      </a:endParaRPr>
                    </a:p>
                  </a:txBody>
                  <a:tcPr marL="19089" marR="19089" marT="19089" marB="0" anchor="ctr"/>
                </a:tc>
                <a:tc>
                  <a:txBody>
                    <a:bodyPr/>
                    <a:lstStyle/>
                    <a:p>
                      <a:pPr algn="l" fontAlgn="b"/>
                      <a:r>
                        <a:rPr lang="en-ZA" sz="3000" u="none" strike="noStrike" dirty="0">
                          <a:effectLst/>
                        </a:rPr>
                        <a:t>Permanently employed workers</a:t>
                      </a:r>
                      <a:endParaRPr lang="en-ZA" sz="3000" b="0" i="0" u="none" strike="noStrike" dirty="0">
                        <a:solidFill>
                          <a:srgbClr val="000000"/>
                        </a:solidFill>
                        <a:effectLst/>
                        <a:latin typeface="Arial" panose="020B0604020202020204" pitchFamily="34" charset="0"/>
                      </a:endParaRPr>
                    </a:p>
                  </a:txBody>
                  <a:tcPr marL="19089" marR="19089" marT="19089" marB="0" anchor="ctr"/>
                </a:tc>
                <a:extLst>
                  <a:ext uri="{0D108BD9-81ED-4DB2-BD59-A6C34878D82A}">
                    <a16:rowId xmlns:a16="http://schemas.microsoft.com/office/drawing/2014/main" val="1685135451"/>
                  </a:ext>
                </a:extLst>
              </a:tr>
              <a:tr h="513226">
                <a:tc>
                  <a:txBody>
                    <a:bodyPr/>
                    <a:lstStyle/>
                    <a:p>
                      <a:pPr algn="l" fontAlgn="b"/>
                      <a:r>
                        <a:rPr lang="en-ZA" sz="3000" u="none" strike="noStrike" dirty="0">
                          <a:effectLst/>
                        </a:rPr>
                        <a:t>Content creator</a:t>
                      </a:r>
                      <a:endParaRPr lang="en-ZA" sz="3000" b="0" i="0" u="none" strike="noStrike" dirty="0">
                        <a:solidFill>
                          <a:srgbClr val="000000"/>
                        </a:solidFill>
                        <a:effectLst/>
                        <a:latin typeface="Arial" panose="020B0604020202020204" pitchFamily="34" charset="0"/>
                      </a:endParaRPr>
                    </a:p>
                  </a:txBody>
                  <a:tcPr marL="19089" marR="19089" marT="19089" marB="0" anchor="b"/>
                </a:tc>
                <a:tc>
                  <a:txBody>
                    <a:bodyPr/>
                    <a:lstStyle/>
                    <a:p>
                      <a:pPr algn="r" fontAlgn="b"/>
                      <a:r>
                        <a:rPr lang="en-ZA" sz="2600" b="0" i="0" u="none" strike="noStrike" dirty="0">
                          <a:solidFill>
                            <a:srgbClr val="000000"/>
                          </a:solidFill>
                          <a:effectLst/>
                          <a:latin typeface="Arial" panose="020B0604020202020204" pitchFamily="34" charset="0"/>
                        </a:rPr>
                        <a:t>3.35</a:t>
                      </a:r>
                    </a:p>
                  </a:txBody>
                  <a:tcPr marL="7003" marR="7003" marT="7003" marB="0" anchor="b"/>
                </a:tc>
                <a:tc>
                  <a:txBody>
                    <a:bodyPr/>
                    <a:lstStyle/>
                    <a:p>
                      <a:pPr algn="r" fontAlgn="b"/>
                      <a:r>
                        <a:rPr lang="en-ZA" sz="2600" b="0" i="0" u="none" strike="noStrike">
                          <a:solidFill>
                            <a:srgbClr val="000000"/>
                          </a:solidFill>
                          <a:effectLst/>
                          <a:latin typeface="Arial" panose="020B0604020202020204" pitchFamily="34" charset="0"/>
                        </a:rPr>
                        <a:t>3.42</a:t>
                      </a:r>
                    </a:p>
                  </a:txBody>
                  <a:tcPr marL="7003" marR="7003" marT="7003" marB="0" anchor="b"/>
                </a:tc>
                <a:extLst>
                  <a:ext uri="{0D108BD9-81ED-4DB2-BD59-A6C34878D82A}">
                    <a16:rowId xmlns:a16="http://schemas.microsoft.com/office/drawing/2014/main" val="1795103530"/>
                  </a:ext>
                </a:extLst>
              </a:tr>
              <a:tr h="967024">
                <a:tc>
                  <a:txBody>
                    <a:bodyPr/>
                    <a:lstStyle/>
                    <a:p>
                      <a:pPr algn="l" fontAlgn="b"/>
                      <a:r>
                        <a:rPr lang="en-ZA" sz="3000" u="none" strike="noStrike">
                          <a:effectLst/>
                        </a:rPr>
                        <a:t>Human Resource Practitioner</a:t>
                      </a:r>
                      <a:endParaRPr lang="en-ZA" sz="3000" b="0" i="0" u="none" strike="noStrike">
                        <a:solidFill>
                          <a:srgbClr val="000000"/>
                        </a:solidFill>
                        <a:effectLst/>
                        <a:latin typeface="Arial" panose="020B0604020202020204" pitchFamily="34" charset="0"/>
                      </a:endParaRPr>
                    </a:p>
                  </a:txBody>
                  <a:tcPr marL="19089" marR="19089" marT="19089" marB="0" anchor="b"/>
                </a:tc>
                <a:tc>
                  <a:txBody>
                    <a:bodyPr/>
                    <a:lstStyle/>
                    <a:p>
                      <a:pPr algn="r" fontAlgn="b"/>
                      <a:r>
                        <a:rPr lang="en-ZA" sz="2600" b="0" i="0" u="none" strike="noStrike" dirty="0">
                          <a:solidFill>
                            <a:srgbClr val="000000"/>
                          </a:solidFill>
                          <a:effectLst/>
                          <a:latin typeface="Arial" panose="020B0604020202020204" pitchFamily="34" charset="0"/>
                        </a:rPr>
                        <a:t>4.14</a:t>
                      </a:r>
                    </a:p>
                  </a:txBody>
                  <a:tcPr marL="7003" marR="7003" marT="7003" marB="0" anchor="b"/>
                </a:tc>
                <a:tc>
                  <a:txBody>
                    <a:bodyPr/>
                    <a:lstStyle/>
                    <a:p>
                      <a:pPr algn="r" fontAlgn="b"/>
                      <a:r>
                        <a:rPr lang="en-ZA" sz="2600" b="0" i="0" u="none" strike="noStrike" dirty="0">
                          <a:solidFill>
                            <a:srgbClr val="000000"/>
                          </a:solidFill>
                          <a:effectLst/>
                          <a:latin typeface="Arial" panose="020B0604020202020204" pitchFamily="34" charset="0"/>
                        </a:rPr>
                        <a:t>4.19</a:t>
                      </a:r>
                    </a:p>
                  </a:txBody>
                  <a:tcPr marL="7003" marR="7003" marT="7003" marB="0" anchor="b"/>
                </a:tc>
                <a:extLst>
                  <a:ext uri="{0D108BD9-81ED-4DB2-BD59-A6C34878D82A}">
                    <a16:rowId xmlns:a16="http://schemas.microsoft.com/office/drawing/2014/main" val="1050551080"/>
                  </a:ext>
                </a:extLst>
              </a:tr>
              <a:tr h="513226">
                <a:tc>
                  <a:txBody>
                    <a:bodyPr/>
                    <a:lstStyle/>
                    <a:p>
                      <a:pPr algn="l" fontAlgn="b"/>
                      <a:r>
                        <a:rPr lang="en-ZA" sz="3000" u="none" strike="noStrike">
                          <a:effectLst/>
                        </a:rPr>
                        <a:t>Management</a:t>
                      </a:r>
                      <a:endParaRPr lang="en-ZA" sz="3000" b="0" i="0" u="none" strike="noStrike">
                        <a:solidFill>
                          <a:srgbClr val="000000"/>
                        </a:solidFill>
                        <a:effectLst/>
                        <a:latin typeface="Arial" panose="020B0604020202020204" pitchFamily="34" charset="0"/>
                      </a:endParaRPr>
                    </a:p>
                  </a:txBody>
                  <a:tcPr marL="19089" marR="19089" marT="19089" marB="0" anchor="b"/>
                </a:tc>
                <a:tc>
                  <a:txBody>
                    <a:bodyPr/>
                    <a:lstStyle/>
                    <a:p>
                      <a:pPr algn="l" fontAlgn="b"/>
                      <a:endParaRPr lang="en-ZA" sz="2600" b="0" i="0" u="none" strike="noStrike">
                        <a:solidFill>
                          <a:srgbClr val="000000"/>
                        </a:solidFill>
                        <a:effectLst/>
                        <a:latin typeface="Arial" panose="020B0604020202020204" pitchFamily="34" charset="0"/>
                      </a:endParaRPr>
                    </a:p>
                  </a:txBody>
                  <a:tcPr marL="7003" marR="7003" marT="7003" marB="0" anchor="b"/>
                </a:tc>
                <a:tc>
                  <a:txBody>
                    <a:bodyPr/>
                    <a:lstStyle/>
                    <a:p>
                      <a:pPr algn="l" fontAlgn="b"/>
                      <a:endParaRPr lang="en-ZA" sz="2600" b="0" i="0" u="none" strike="noStrike" dirty="0">
                        <a:solidFill>
                          <a:srgbClr val="000000"/>
                        </a:solidFill>
                        <a:effectLst/>
                        <a:latin typeface="Arial" panose="020B0604020202020204" pitchFamily="34" charset="0"/>
                      </a:endParaRPr>
                    </a:p>
                  </a:txBody>
                  <a:tcPr marL="7003" marR="7003" marT="7003" marB="0" anchor="b"/>
                </a:tc>
                <a:extLst>
                  <a:ext uri="{0D108BD9-81ED-4DB2-BD59-A6C34878D82A}">
                    <a16:rowId xmlns:a16="http://schemas.microsoft.com/office/drawing/2014/main" val="497293424"/>
                  </a:ext>
                </a:extLst>
              </a:tr>
              <a:tr h="513226">
                <a:tc>
                  <a:txBody>
                    <a:bodyPr/>
                    <a:lstStyle/>
                    <a:p>
                      <a:pPr algn="l" fontAlgn="b"/>
                      <a:r>
                        <a:rPr lang="en-ZA" sz="3000" u="none" strike="noStrike">
                          <a:effectLst/>
                        </a:rPr>
                        <a:t>Presenters &amp; anchors</a:t>
                      </a:r>
                      <a:endParaRPr lang="en-ZA" sz="3000" b="0" i="0" u="none" strike="noStrike">
                        <a:solidFill>
                          <a:srgbClr val="000000"/>
                        </a:solidFill>
                        <a:effectLst/>
                        <a:latin typeface="Arial" panose="020B0604020202020204" pitchFamily="34" charset="0"/>
                      </a:endParaRPr>
                    </a:p>
                  </a:txBody>
                  <a:tcPr marL="19089" marR="19089" marT="19089" marB="0" anchor="b"/>
                </a:tc>
                <a:tc>
                  <a:txBody>
                    <a:bodyPr/>
                    <a:lstStyle/>
                    <a:p>
                      <a:pPr algn="r" fontAlgn="b"/>
                      <a:r>
                        <a:rPr lang="en-ZA" sz="2600" b="0" i="0" u="none" strike="noStrike">
                          <a:solidFill>
                            <a:srgbClr val="000000"/>
                          </a:solidFill>
                          <a:effectLst/>
                          <a:latin typeface="Arial" panose="020B0604020202020204" pitchFamily="34" charset="0"/>
                        </a:rPr>
                        <a:t>3.22</a:t>
                      </a:r>
                    </a:p>
                  </a:txBody>
                  <a:tcPr marL="7003" marR="7003" marT="7003" marB="0" anchor="b"/>
                </a:tc>
                <a:tc>
                  <a:txBody>
                    <a:bodyPr/>
                    <a:lstStyle/>
                    <a:p>
                      <a:pPr algn="r" fontAlgn="b"/>
                      <a:r>
                        <a:rPr lang="en-ZA" sz="2600" b="0" i="0" u="none" strike="noStrike" dirty="0">
                          <a:solidFill>
                            <a:srgbClr val="000000"/>
                          </a:solidFill>
                          <a:effectLst/>
                          <a:latin typeface="Arial" panose="020B0604020202020204" pitchFamily="34" charset="0"/>
                        </a:rPr>
                        <a:t>3.36</a:t>
                      </a:r>
                    </a:p>
                  </a:txBody>
                  <a:tcPr marL="7003" marR="7003" marT="7003" marB="0" anchor="b"/>
                </a:tc>
                <a:extLst>
                  <a:ext uri="{0D108BD9-81ED-4DB2-BD59-A6C34878D82A}">
                    <a16:rowId xmlns:a16="http://schemas.microsoft.com/office/drawing/2014/main" val="210782035"/>
                  </a:ext>
                </a:extLst>
              </a:tr>
              <a:tr h="513226">
                <a:tc>
                  <a:txBody>
                    <a:bodyPr/>
                    <a:lstStyle/>
                    <a:p>
                      <a:pPr algn="l" fontAlgn="b"/>
                      <a:r>
                        <a:rPr lang="en-ZA" sz="3000" u="none" strike="noStrike">
                          <a:effectLst/>
                        </a:rPr>
                        <a:t>Technical</a:t>
                      </a:r>
                      <a:endParaRPr lang="en-ZA" sz="3000" b="0" i="0" u="none" strike="noStrike">
                        <a:solidFill>
                          <a:srgbClr val="000000"/>
                        </a:solidFill>
                        <a:effectLst/>
                        <a:latin typeface="Arial" panose="020B0604020202020204" pitchFamily="34" charset="0"/>
                      </a:endParaRPr>
                    </a:p>
                  </a:txBody>
                  <a:tcPr marL="19089" marR="19089" marT="19089" marB="0" anchor="b"/>
                </a:tc>
                <a:tc>
                  <a:txBody>
                    <a:bodyPr/>
                    <a:lstStyle/>
                    <a:p>
                      <a:pPr algn="r" fontAlgn="b"/>
                      <a:r>
                        <a:rPr lang="en-ZA" sz="2600" b="0" i="0" u="none" strike="noStrike">
                          <a:solidFill>
                            <a:srgbClr val="000000"/>
                          </a:solidFill>
                          <a:effectLst/>
                          <a:latin typeface="Arial" panose="020B0604020202020204" pitchFamily="34" charset="0"/>
                        </a:rPr>
                        <a:t>3.19</a:t>
                      </a:r>
                    </a:p>
                  </a:txBody>
                  <a:tcPr marL="7003" marR="7003" marT="7003" marB="0" anchor="b"/>
                </a:tc>
                <a:tc>
                  <a:txBody>
                    <a:bodyPr/>
                    <a:lstStyle/>
                    <a:p>
                      <a:pPr algn="r" fontAlgn="b"/>
                      <a:r>
                        <a:rPr lang="en-ZA" sz="2600" b="0" i="0" u="none" strike="noStrike" dirty="0">
                          <a:solidFill>
                            <a:srgbClr val="000000"/>
                          </a:solidFill>
                          <a:effectLst/>
                          <a:latin typeface="Arial" panose="020B0604020202020204" pitchFamily="34" charset="0"/>
                        </a:rPr>
                        <a:t>3.69</a:t>
                      </a:r>
                    </a:p>
                  </a:txBody>
                  <a:tcPr marL="7003" marR="7003" marT="7003" marB="0" anchor="b"/>
                </a:tc>
                <a:extLst>
                  <a:ext uri="{0D108BD9-81ED-4DB2-BD59-A6C34878D82A}">
                    <a16:rowId xmlns:a16="http://schemas.microsoft.com/office/drawing/2014/main" val="3167590128"/>
                  </a:ext>
                </a:extLst>
              </a:tr>
            </a:tbl>
          </a:graphicData>
        </a:graphic>
      </p:graphicFrame>
    </p:spTree>
    <p:extLst>
      <p:ext uri="{BB962C8B-B14F-4D97-AF65-F5344CB8AC3E}">
        <p14:creationId xmlns:p14="http://schemas.microsoft.com/office/powerpoint/2010/main" val="30105912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72D28-7CF1-9928-02C0-CBB45C9F69DC}"/>
              </a:ext>
            </a:extLst>
          </p:cNvPr>
          <p:cNvSpPr>
            <a:spLocks noGrp="1"/>
          </p:cNvSpPr>
          <p:nvPr>
            <p:ph type="title"/>
          </p:nvPr>
        </p:nvSpPr>
        <p:spPr>
          <a:xfrm>
            <a:off x="838199" y="291090"/>
            <a:ext cx="10515599" cy="932688"/>
          </a:xfrm>
        </p:spPr>
        <p:txBody>
          <a:bodyPr vert="horz" lIns="91440" tIns="45720" rIns="91440" bIns="45720" rtlCol="0" anchor="b">
            <a:normAutofit/>
          </a:bodyPr>
          <a:lstStyle/>
          <a:p>
            <a:r>
              <a:rPr lang="en-US" sz="3800" kern="1200">
                <a:solidFill>
                  <a:schemeClr val="tx1"/>
                </a:solidFill>
                <a:latin typeface="+mj-lt"/>
                <a:ea typeface="+mj-ea"/>
                <a:cs typeface="+mj-cs"/>
              </a:rPr>
              <a:t>Certain occupational types are becoming redundant</a:t>
            </a:r>
          </a:p>
        </p:txBody>
      </p:sp>
      <p:graphicFrame>
        <p:nvGraphicFramePr>
          <p:cNvPr id="5" name="Content Placeholder 4">
            <a:extLst>
              <a:ext uri="{FF2B5EF4-FFF2-40B4-BE49-F238E27FC236}">
                <a16:creationId xmlns:a16="http://schemas.microsoft.com/office/drawing/2014/main" id="{C553A68A-226C-A24C-D96F-E5FABCA13012}"/>
              </a:ext>
            </a:extLst>
          </p:cNvPr>
          <p:cNvGraphicFramePr>
            <a:graphicFrameLocks noGrp="1"/>
          </p:cNvGraphicFramePr>
          <p:nvPr>
            <p:ph idx="1"/>
            <p:extLst>
              <p:ext uri="{D42A27DB-BD31-4B8C-83A1-F6EECF244321}">
                <p14:modId xmlns:p14="http://schemas.microsoft.com/office/powerpoint/2010/main" val="3179828334"/>
              </p:ext>
            </p:extLst>
          </p:nvPr>
        </p:nvGraphicFramePr>
        <p:xfrm>
          <a:off x="1365575" y="1946764"/>
          <a:ext cx="9460850" cy="4274820"/>
        </p:xfrm>
        <a:graphic>
          <a:graphicData uri="http://schemas.openxmlformats.org/drawingml/2006/table">
            <a:tbl>
              <a:tblPr>
                <a:solidFill>
                  <a:schemeClr val="bg1">
                    <a:lumMod val="95000"/>
                  </a:schemeClr>
                </a:solidFill>
                <a:tableStyleId>{5C22544A-7EE6-4342-B048-85BDC9FD1C3A}</a:tableStyleId>
              </a:tblPr>
              <a:tblGrid>
                <a:gridCol w="6940046">
                  <a:extLst>
                    <a:ext uri="{9D8B030D-6E8A-4147-A177-3AD203B41FA5}">
                      <a16:colId xmlns:a16="http://schemas.microsoft.com/office/drawing/2014/main" val="2104402830"/>
                    </a:ext>
                  </a:extLst>
                </a:gridCol>
                <a:gridCol w="2520804">
                  <a:extLst>
                    <a:ext uri="{9D8B030D-6E8A-4147-A177-3AD203B41FA5}">
                      <a16:colId xmlns:a16="http://schemas.microsoft.com/office/drawing/2014/main" val="1927753548"/>
                    </a:ext>
                  </a:extLst>
                </a:gridCol>
              </a:tblGrid>
              <a:tr h="854964">
                <a:tc>
                  <a:txBody>
                    <a:bodyPr/>
                    <a:lstStyle/>
                    <a:p>
                      <a:pPr algn="l" fontAlgn="b"/>
                      <a:r>
                        <a:rPr lang="en-ZA" sz="3300" u="none" strike="noStrike" cap="none" spc="0">
                          <a:solidFill>
                            <a:schemeClr val="tx1"/>
                          </a:solidFill>
                          <a:effectLst/>
                        </a:rPr>
                        <a:t>Content creator</a:t>
                      </a:r>
                      <a:endParaRPr lang="en-ZA" sz="3300" b="0" i="0" u="none" strike="noStrike" cap="none" spc="0">
                        <a:solidFill>
                          <a:schemeClr val="tx1"/>
                        </a:solidFill>
                        <a:effectLst/>
                        <a:latin typeface="Arial" panose="020B0604020202020204" pitchFamily="34" charset="0"/>
                      </a:endParaRPr>
                    </a:p>
                  </a:txBody>
                  <a:tcPr marL="17463" marR="17463" marT="251460" marB="0" anchor="b">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r" fontAlgn="b"/>
                      <a:r>
                        <a:rPr lang="en-ZA" sz="3300" u="none" strike="noStrike" cap="none" spc="0">
                          <a:solidFill>
                            <a:schemeClr val="tx1"/>
                          </a:solidFill>
                          <a:effectLst/>
                        </a:rPr>
                        <a:t>3.73</a:t>
                      </a:r>
                      <a:endParaRPr lang="en-ZA" sz="3300" b="0" i="0" u="none" strike="noStrike" cap="none" spc="0">
                        <a:solidFill>
                          <a:schemeClr val="tx1"/>
                        </a:solidFill>
                        <a:effectLst/>
                        <a:latin typeface="Arial" panose="020B0604020202020204" pitchFamily="34" charset="0"/>
                      </a:endParaRPr>
                    </a:p>
                  </a:txBody>
                  <a:tcPr marL="17463" marR="17463" marT="251460" marB="0" anchor="b">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874286101"/>
                  </a:ext>
                </a:extLst>
              </a:tr>
              <a:tr h="854964">
                <a:tc>
                  <a:txBody>
                    <a:bodyPr/>
                    <a:lstStyle/>
                    <a:p>
                      <a:pPr algn="l" fontAlgn="b"/>
                      <a:r>
                        <a:rPr lang="en-ZA" sz="3300" u="none" strike="noStrike" cap="none" spc="0">
                          <a:solidFill>
                            <a:schemeClr val="tx1"/>
                          </a:solidFill>
                          <a:effectLst/>
                        </a:rPr>
                        <a:t>Human Resource Practitioner</a:t>
                      </a:r>
                      <a:endParaRPr lang="en-ZA" sz="3300" b="0" i="0" u="none" strike="noStrike" cap="none" spc="0">
                        <a:solidFill>
                          <a:schemeClr val="tx1"/>
                        </a:solidFill>
                        <a:effectLst/>
                        <a:latin typeface="Arial" panose="020B0604020202020204" pitchFamily="34" charset="0"/>
                      </a:endParaRPr>
                    </a:p>
                  </a:txBody>
                  <a:tcPr marL="17463" marR="17463" marT="251460" marB="0" anchor="b">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r" fontAlgn="b"/>
                      <a:r>
                        <a:rPr lang="en-ZA" sz="3300" u="none" strike="noStrike" cap="none" spc="0" dirty="0">
                          <a:solidFill>
                            <a:schemeClr val="tx1"/>
                          </a:solidFill>
                          <a:effectLst/>
                        </a:rPr>
                        <a:t>4.05</a:t>
                      </a:r>
                      <a:endParaRPr lang="en-ZA" sz="3300" b="0" i="0" u="none" strike="noStrike" cap="none" spc="0" dirty="0">
                        <a:solidFill>
                          <a:schemeClr val="tx1"/>
                        </a:solidFill>
                        <a:effectLst/>
                        <a:latin typeface="Arial" panose="020B0604020202020204" pitchFamily="34" charset="0"/>
                      </a:endParaRPr>
                    </a:p>
                  </a:txBody>
                  <a:tcPr marL="17463" marR="17463" marT="251460" marB="0" anchor="b">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2762025764"/>
                  </a:ext>
                </a:extLst>
              </a:tr>
              <a:tr h="854964">
                <a:tc>
                  <a:txBody>
                    <a:bodyPr/>
                    <a:lstStyle/>
                    <a:p>
                      <a:pPr algn="l" fontAlgn="b"/>
                      <a:r>
                        <a:rPr lang="en-ZA" sz="3300" u="none" strike="noStrike" cap="none" spc="0">
                          <a:solidFill>
                            <a:schemeClr val="tx1"/>
                          </a:solidFill>
                          <a:effectLst/>
                        </a:rPr>
                        <a:t>Management</a:t>
                      </a:r>
                      <a:endParaRPr lang="en-ZA" sz="3300" b="0" i="0" u="none" strike="noStrike" cap="none" spc="0">
                        <a:solidFill>
                          <a:schemeClr val="tx1"/>
                        </a:solidFill>
                        <a:effectLst/>
                        <a:latin typeface="Arial" panose="020B0604020202020204" pitchFamily="34" charset="0"/>
                      </a:endParaRPr>
                    </a:p>
                  </a:txBody>
                  <a:tcPr marL="17463" marR="17463" marT="251460" marB="0" anchor="b">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r" fontAlgn="b"/>
                      <a:r>
                        <a:rPr lang="en-ZA" sz="3300" u="none" strike="noStrike" cap="none" spc="0">
                          <a:solidFill>
                            <a:schemeClr val="tx1"/>
                          </a:solidFill>
                          <a:effectLst/>
                        </a:rPr>
                        <a:t>3.78</a:t>
                      </a:r>
                      <a:endParaRPr lang="en-ZA" sz="3300" b="0" i="0" u="none" strike="noStrike" cap="none" spc="0">
                        <a:solidFill>
                          <a:schemeClr val="tx1"/>
                        </a:solidFill>
                        <a:effectLst/>
                        <a:latin typeface="Arial" panose="020B0604020202020204" pitchFamily="34" charset="0"/>
                      </a:endParaRPr>
                    </a:p>
                  </a:txBody>
                  <a:tcPr marL="17463" marR="17463" marT="251460" marB="0" anchor="b">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871030174"/>
                  </a:ext>
                </a:extLst>
              </a:tr>
              <a:tr h="854964">
                <a:tc>
                  <a:txBody>
                    <a:bodyPr/>
                    <a:lstStyle/>
                    <a:p>
                      <a:pPr algn="l" fontAlgn="b"/>
                      <a:r>
                        <a:rPr lang="en-ZA" sz="3300" u="none" strike="noStrike" cap="none" spc="0">
                          <a:solidFill>
                            <a:schemeClr val="tx1"/>
                          </a:solidFill>
                          <a:effectLst/>
                        </a:rPr>
                        <a:t>Presenters &amp; anchors</a:t>
                      </a:r>
                      <a:endParaRPr lang="en-ZA" sz="3300" b="0" i="0" u="none" strike="noStrike" cap="none" spc="0">
                        <a:solidFill>
                          <a:schemeClr val="tx1"/>
                        </a:solidFill>
                        <a:effectLst/>
                        <a:latin typeface="Arial" panose="020B0604020202020204" pitchFamily="34" charset="0"/>
                      </a:endParaRPr>
                    </a:p>
                  </a:txBody>
                  <a:tcPr marL="17463" marR="17463" marT="251460" marB="0" anchor="b">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r" fontAlgn="b"/>
                      <a:r>
                        <a:rPr lang="en-ZA" sz="3300" u="none" strike="noStrike" cap="none" spc="0">
                          <a:solidFill>
                            <a:schemeClr val="tx1"/>
                          </a:solidFill>
                          <a:effectLst/>
                        </a:rPr>
                        <a:t>3.73</a:t>
                      </a:r>
                      <a:endParaRPr lang="en-ZA" sz="3300" b="0" i="0" u="none" strike="noStrike" cap="none" spc="0">
                        <a:solidFill>
                          <a:schemeClr val="tx1"/>
                        </a:solidFill>
                        <a:effectLst/>
                        <a:latin typeface="Arial" panose="020B0604020202020204" pitchFamily="34" charset="0"/>
                      </a:endParaRPr>
                    </a:p>
                  </a:txBody>
                  <a:tcPr marL="17463" marR="17463" marT="251460" marB="0" anchor="b">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1333022542"/>
                  </a:ext>
                </a:extLst>
              </a:tr>
              <a:tr h="854964">
                <a:tc>
                  <a:txBody>
                    <a:bodyPr/>
                    <a:lstStyle/>
                    <a:p>
                      <a:pPr algn="l" fontAlgn="b"/>
                      <a:r>
                        <a:rPr lang="en-ZA" sz="3300" u="none" strike="noStrike" cap="none" spc="0">
                          <a:solidFill>
                            <a:schemeClr val="tx1"/>
                          </a:solidFill>
                          <a:effectLst/>
                        </a:rPr>
                        <a:t>Technical</a:t>
                      </a:r>
                      <a:endParaRPr lang="en-ZA" sz="3300" b="0" i="0" u="none" strike="noStrike" cap="none" spc="0">
                        <a:solidFill>
                          <a:schemeClr val="tx1"/>
                        </a:solidFill>
                        <a:effectLst/>
                        <a:latin typeface="Arial" panose="020B0604020202020204" pitchFamily="34" charset="0"/>
                      </a:endParaRPr>
                    </a:p>
                  </a:txBody>
                  <a:tcPr marL="17463" marR="17463" marT="251460" marB="0" anchor="b">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r" fontAlgn="b"/>
                      <a:r>
                        <a:rPr lang="en-ZA" sz="3300" u="none" strike="noStrike" cap="none" spc="0" dirty="0">
                          <a:solidFill>
                            <a:schemeClr val="tx1"/>
                          </a:solidFill>
                          <a:effectLst/>
                        </a:rPr>
                        <a:t>3.46</a:t>
                      </a:r>
                      <a:endParaRPr lang="en-ZA" sz="3300" b="0" i="0" u="none" strike="noStrike" cap="none" spc="0" dirty="0">
                        <a:solidFill>
                          <a:schemeClr val="tx1"/>
                        </a:solidFill>
                        <a:effectLst/>
                        <a:latin typeface="Arial" panose="020B0604020202020204" pitchFamily="34" charset="0"/>
                      </a:endParaRPr>
                    </a:p>
                  </a:txBody>
                  <a:tcPr marL="17463" marR="17463" marT="251460" marB="0" anchor="b">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180620809"/>
                  </a:ext>
                </a:extLst>
              </a:tr>
            </a:tbl>
          </a:graphicData>
        </a:graphic>
      </p:graphicFrame>
    </p:spTree>
    <p:extLst>
      <p:ext uri="{BB962C8B-B14F-4D97-AF65-F5344CB8AC3E}">
        <p14:creationId xmlns:p14="http://schemas.microsoft.com/office/powerpoint/2010/main" val="3936659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BA53D3E-D35C-81BB-D2DF-59312C37E86F}"/>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a:solidFill>
                  <a:schemeClr val="bg1"/>
                </a:solidFill>
                <a:latin typeface="+mj-lt"/>
                <a:ea typeface="+mj-ea"/>
                <a:cs typeface="+mj-cs"/>
              </a:rPr>
              <a:t>New occupations are emerging</a:t>
            </a:r>
          </a:p>
        </p:txBody>
      </p:sp>
      <p:graphicFrame>
        <p:nvGraphicFramePr>
          <p:cNvPr id="4" name="Table 3">
            <a:extLst>
              <a:ext uri="{FF2B5EF4-FFF2-40B4-BE49-F238E27FC236}">
                <a16:creationId xmlns:a16="http://schemas.microsoft.com/office/drawing/2014/main" id="{1127D9E3-F49B-2AD6-322F-6595BE14571D}"/>
              </a:ext>
            </a:extLst>
          </p:cNvPr>
          <p:cNvGraphicFramePr>
            <a:graphicFrameLocks noGrp="1"/>
          </p:cNvGraphicFramePr>
          <p:nvPr>
            <p:extLst>
              <p:ext uri="{D42A27DB-BD31-4B8C-83A1-F6EECF244321}">
                <p14:modId xmlns:p14="http://schemas.microsoft.com/office/powerpoint/2010/main" val="942665345"/>
              </p:ext>
            </p:extLst>
          </p:nvPr>
        </p:nvGraphicFramePr>
        <p:xfrm>
          <a:off x="1455604" y="1675227"/>
          <a:ext cx="9280793" cy="4394201"/>
        </p:xfrm>
        <a:graphic>
          <a:graphicData uri="http://schemas.openxmlformats.org/drawingml/2006/table">
            <a:tbl>
              <a:tblPr>
                <a:tableStyleId>{5C22544A-7EE6-4342-B048-85BDC9FD1C3A}</a:tableStyleId>
              </a:tblPr>
              <a:tblGrid>
                <a:gridCol w="5605625">
                  <a:extLst>
                    <a:ext uri="{9D8B030D-6E8A-4147-A177-3AD203B41FA5}">
                      <a16:colId xmlns:a16="http://schemas.microsoft.com/office/drawing/2014/main" val="773262307"/>
                    </a:ext>
                  </a:extLst>
                </a:gridCol>
                <a:gridCol w="3675168">
                  <a:extLst>
                    <a:ext uri="{9D8B030D-6E8A-4147-A177-3AD203B41FA5}">
                      <a16:colId xmlns:a16="http://schemas.microsoft.com/office/drawing/2014/main" val="2503169440"/>
                    </a:ext>
                  </a:extLst>
                </a:gridCol>
              </a:tblGrid>
              <a:tr h="963276">
                <a:tc>
                  <a:txBody>
                    <a:bodyPr/>
                    <a:lstStyle/>
                    <a:p>
                      <a:pPr algn="l" fontAlgn="b"/>
                      <a:r>
                        <a:rPr lang="en-US" sz="2800" u="none" strike="noStrike" dirty="0">
                          <a:effectLst/>
                        </a:rPr>
                        <a:t>Content creator</a:t>
                      </a:r>
                      <a:endParaRPr lang="en-US" sz="2800" b="0" i="0" u="none" strike="noStrike" dirty="0">
                        <a:solidFill>
                          <a:srgbClr val="000000"/>
                        </a:solidFill>
                        <a:effectLst/>
                        <a:latin typeface="Arial" panose="020B0604020202020204" pitchFamily="34" charset="0"/>
                      </a:endParaRPr>
                    </a:p>
                  </a:txBody>
                  <a:tcPr marL="17591" marR="17591" marT="17591" marB="0" anchor="ctr"/>
                </a:tc>
                <a:tc>
                  <a:txBody>
                    <a:bodyPr/>
                    <a:lstStyle/>
                    <a:p>
                      <a:pPr algn="r" fontAlgn="b"/>
                      <a:r>
                        <a:rPr lang="en-ZA" sz="2800" u="none" strike="noStrike" dirty="0">
                          <a:effectLst/>
                        </a:rPr>
                        <a:t>3.872727</a:t>
                      </a:r>
                      <a:endParaRPr lang="en-ZA" sz="2800" b="0" i="0" u="none" strike="noStrike" dirty="0">
                        <a:solidFill>
                          <a:srgbClr val="000000"/>
                        </a:solidFill>
                        <a:effectLst/>
                        <a:latin typeface="Arial" panose="020B0604020202020204" pitchFamily="34" charset="0"/>
                      </a:endParaRPr>
                    </a:p>
                  </a:txBody>
                  <a:tcPr marL="17591" marR="17591" marT="17591" marB="0" anchor="ctr"/>
                </a:tc>
                <a:extLst>
                  <a:ext uri="{0D108BD9-81ED-4DB2-BD59-A6C34878D82A}">
                    <a16:rowId xmlns:a16="http://schemas.microsoft.com/office/drawing/2014/main" val="3815091457"/>
                  </a:ext>
                </a:extLst>
              </a:tr>
              <a:tr h="541096">
                <a:tc>
                  <a:txBody>
                    <a:bodyPr/>
                    <a:lstStyle/>
                    <a:p>
                      <a:pPr algn="l" fontAlgn="b"/>
                      <a:r>
                        <a:rPr lang="en-ZA" sz="2800" u="none" strike="noStrike" dirty="0">
                          <a:effectLst/>
                        </a:rPr>
                        <a:t>Human Resource Practitioner</a:t>
                      </a:r>
                      <a:endParaRPr lang="en-ZA" sz="2800" b="0" i="0" u="none" strike="noStrike" dirty="0">
                        <a:solidFill>
                          <a:srgbClr val="000000"/>
                        </a:solidFill>
                        <a:effectLst/>
                        <a:latin typeface="Arial" panose="020B0604020202020204" pitchFamily="34" charset="0"/>
                      </a:endParaRPr>
                    </a:p>
                  </a:txBody>
                  <a:tcPr marL="17591" marR="17591" marT="17591" marB="0" anchor="ctr"/>
                </a:tc>
                <a:tc>
                  <a:txBody>
                    <a:bodyPr/>
                    <a:lstStyle/>
                    <a:p>
                      <a:pPr algn="r" fontAlgn="b"/>
                      <a:r>
                        <a:rPr lang="en-ZA" sz="2800" u="none" strike="noStrike">
                          <a:effectLst/>
                        </a:rPr>
                        <a:t>4.047619</a:t>
                      </a:r>
                      <a:endParaRPr lang="en-ZA" sz="2800" b="0" i="0" u="none" strike="noStrike">
                        <a:solidFill>
                          <a:srgbClr val="000000"/>
                        </a:solidFill>
                        <a:effectLst/>
                        <a:latin typeface="Arial" panose="020B0604020202020204" pitchFamily="34" charset="0"/>
                      </a:endParaRPr>
                    </a:p>
                  </a:txBody>
                  <a:tcPr marL="17591" marR="17591" marT="17591" marB="0" anchor="ctr"/>
                </a:tc>
                <a:extLst>
                  <a:ext uri="{0D108BD9-81ED-4DB2-BD59-A6C34878D82A}">
                    <a16:rowId xmlns:a16="http://schemas.microsoft.com/office/drawing/2014/main" val="4274321828"/>
                  </a:ext>
                </a:extLst>
              </a:tr>
              <a:tr h="541096">
                <a:tc>
                  <a:txBody>
                    <a:bodyPr/>
                    <a:lstStyle/>
                    <a:p>
                      <a:pPr algn="l" fontAlgn="b"/>
                      <a:r>
                        <a:rPr lang="en-ZA" sz="2800" u="none" strike="noStrike">
                          <a:effectLst/>
                        </a:rPr>
                        <a:t>Management</a:t>
                      </a:r>
                      <a:endParaRPr lang="en-ZA" sz="2800" b="0" i="0" u="none" strike="noStrike">
                        <a:solidFill>
                          <a:srgbClr val="000000"/>
                        </a:solidFill>
                        <a:effectLst/>
                        <a:latin typeface="Arial" panose="020B0604020202020204" pitchFamily="34" charset="0"/>
                      </a:endParaRPr>
                    </a:p>
                  </a:txBody>
                  <a:tcPr marL="17591" marR="17591" marT="17591" marB="0" anchor="ctr"/>
                </a:tc>
                <a:tc>
                  <a:txBody>
                    <a:bodyPr/>
                    <a:lstStyle/>
                    <a:p>
                      <a:pPr algn="r" fontAlgn="b"/>
                      <a:r>
                        <a:rPr lang="en-ZA" sz="2800" u="none" strike="noStrike">
                          <a:effectLst/>
                        </a:rPr>
                        <a:t>3.652174</a:t>
                      </a:r>
                      <a:endParaRPr lang="en-ZA" sz="2800" b="0" i="0" u="none" strike="noStrike">
                        <a:solidFill>
                          <a:srgbClr val="000000"/>
                        </a:solidFill>
                        <a:effectLst/>
                        <a:latin typeface="Arial" panose="020B0604020202020204" pitchFamily="34" charset="0"/>
                      </a:endParaRPr>
                    </a:p>
                  </a:txBody>
                  <a:tcPr marL="17591" marR="17591" marT="17591" marB="0" anchor="ctr"/>
                </a:tc>
                <a:extLst>
                  <a:ext uri="{0D108BD9-81ED-4DB2-BD59-A6C34878D82A}">
                    <a16:rowId xmlns:a16="http://schemas.microsoft.com/office/drawing/2014/main" val="293951542"/>
                  </a:ext>
                </a:extLst>
              </a:tr>
              <a:tr h="1385457">
                <a:tc>
                  <a:txBody>
                    <a:bodyPr/>
                    <a:lstStyle/>
                    <a:p>
                      <a:pPr algn="l" fontAlgn="b"/>
                      <a:r>
                        <a:rPr lang="en-ZA" sz="2800" u="none" strike="noStrike" dirty="0">
                          <a:effectLst/>
                        </a:rPr>
                        <a:t>Presenters &amp; anchors</a:t>
                      </a:r>
                      <a:endParaRPr lang="en-ZA" sz="2800" b="0" i="0" u="none" strike="noStrike" dirty="0">
                        <a:solidFill>
                          <a:srgbClr val="000000"/>
                        </a:solidFill>
                        <a:effectLst/>
                        <a:latin typeface="Arial" panose="020B0604020202020204" pitchFamily="34" charset="0"/>
                      </a:endParaRPr>
                    </a:p>
                  </a:txBody>
                  <a:tcPr marL="17591" marR="17591" marT="17591" marB="0" anchor="ctr"/>
                </a:tc>
                <a:tc>
                  <a:txBody>
                    <a:bodyPr/>
                    <a:lstStyle/>
                    <a:p>
                      <a:pPr algn="r" fontAlgn="b"/>
                      <a:r>
                        <a:rPr lang="en-ZA" sz="2800" u="none" strike="noStrike" dirty="0">
                          <a:effectLst/>
                        </a:rPr>
                        <a:t>3.745455</a:t>
                      </a:r>
                      <a:endParaRPr lang="en-ZA" sz="2800" b="0" i="0" u="none" strike="noStrike" dirty="0">
                        <a:solidFill>
                          <a:srgbClr val="000000"/>
                        </a:solidFill>
                        <a:effectLst/>
                        <a:latin typeface="Arial" panose="020B0604020202020204" pitchFamily="34" charset="0"/>
                      </a:endParaRPr>
                    </a:p>
                  </a:txBody>
                  <a:tcPr marL="17591" marR="17591" marT="17591" marB="0" anchor="ctr"/>
                </a:tc>
                <a:extLst>
                  <a:ext uri="{0D108BD9-81ED-4DB2-BD59-A6C34878D82A}">
                    <a16:rowId xmlns:a16="http://schemas.microsoft.com/office/drawing/2014/main" val="3102583198"/>
                  </a:ext>
                </a:extLst>
              </a:tr>
              <a:tr h="963276">
                <a:tc>
                  <a:txBody>
                    <a:bodyPr/>
                    <a:lstStyle/>
                    <a:p>
                      <a:pPr algn="l" fontAlgn="b"/>
                      <a:r>
                        <a:rPr lang="en-US" sz="2800" u="none" strike="noStrike" dirty="0">
                          <a:effectLst/>
                        </a:rPr>
                        <a:t>Technical</a:t>
                      </a:r>
                      <a:endParaRPr lang="en-US" sz="2800" b="0" i="0" u="none" strike="noStrike" dirty="0">
                        <a:solidFill>
                          <a:srgbClr val="000000"/>
                        </a:solidFill>
                        <a:effectLst/>
                        <a:latin typeface="Arial" panose="020B0604020202020204" pitchFamily="34" charset="0"/>
                      </a:endParaRPr>
                    </a:p>
                  </a:txBody>
                  <a:tcPr marL="17591" marR="17591" marT="17591" marB="0" anchor="ctr"/>
                </a:tc>
                <a:tc>
                  <a:txBody>
                    <a:bodyPr/>
                    <a:lstStyle/>
                    <a:p>
                      <a:pPr algn="r" fontAlgn="b"/>
                      <a:r>
                        <a:rPr lang="en-ZA" sz="2800" u="none" strike="noStrike" dirty="0">
                          <a:effectLst/>
                        </a:rPr>
                        <a:t>3.615385</a:t>
                      </a:r>
                      <a:endParaRPr lang="en-ZA" sz="2800" b="0" i="0" u="none" strike="noStrike" dirty="0">
                        <a:solidFill>
                          <a:srgbClr val="000000"/>
                        </a:solidFill>
                        <a:effectLst/>
                        <a:latin typeface="Arial" panose="020B0604020202020204" pitchFamily="34" charset="0"/>
                      </a:endParaRPr>
                    </a:p>
                  </a:txBody>
                  <a:tcPr marL="17591" marR="17591" marT="17591" marB="0" anchor="ctr"/>
                </a:tc>
                <a:extLst>
                  <a:ext uri="{0D108BD9-81ED-4DB2-BD59-A6C34878D82A}">
                    <a16:rowId xmlns:a16="http://schemas.microsoft.com/office/drawing/2014/main" val="3082017692"/>
                  </a:ext>
                </a:extLst>
              </a:tr>
            </a:tbl>
          </a:graphicData>
        </a:graphic>
      </p:graphicFrame>
    </p:spTree>
    <p:extLst>
      <p:ext uri="{BB962C8B-B14F-4D97-AF65-F5344CB8AC3E}">
        <p14:creationId xmlns:p14="http://schemas.microsoft.com/office/powerpoint/2010/main" val="4033207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5FE97-3053-4155-8ACC-CD54E97347B6}"/>
              </a:ext>
            </a:extLst>
          </p:cNvPr>
          <p:cNvSpPr>
            <a:spLocks noGrp="1"/>
          </p:cNvSpPr>
          <p:nvPr>
            <p:ph type="title"/>
          </p:nvPr>
        </p:nvSpPr>
        <p:spPr>
          <a:xfrm>
            <a:off x="870204" y="606564"/>
            <a:ext cx="10451592" cy="1325563"/>
          </a:xfrm>
        </p:spPr>
        <p:txBody>
          <a:bodyPr anchor="ctr">
            <a:normAutofit/>
          </a:bodyPr>
          <a:lstStyle/>
          <a:p>
            <a:r>
              <a:rPr lang="en-US" sz="4100"/>
              <a:t>Education is adapting to respond to the changing education and skills demands in the sector</a:t>
            </a:r>
            <a:endParaRPr lang="en-ZA" sz="4100"/>
          </a:p>
        </p:txBody>
      </p:sp>
      <p:sp>
        <p:nvSpPr>
          <p:cNvPr id="9" name="Rectangle 8">
            <a:extLst>
              <a:ext uri="{FF2B5EF4-FFF2-40B4-BE49-F238E27FC236}">
                <a16:creationId xmlns:a16="http://schemas.microsoft.com/office/drawing/2014/main" id="{A5711A0E-A428-4ED1-96CB-33D69FD84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874" y="2043803"/>
            <a:ext cx="10190252" cy="80683"/>
          </a:xfrm>
          <a:prstGeom prst="rect">
            <a:avLst/>
          </a:prstGeom>
          <a:solidFill>
            <a:schemeClr val="tx1">
              <a:lumMod val="50000"/>
              <a:lumOff val="50000"/>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Content Placeholder 3">
            <a:extLst>
              <a:ext uri="{FF2B5EF4-FFF2-40B4-BE49-F238E27FC236}">
                <a16:creationId xmlns:a16="http://schemas.microsoft.com/office/drawing/2014/main" id="{A7C0EF50-D3B4-0F33-BE88-28BA8B2C594F}"/>
              </a:ext>
            </a:extLst>
          </p:cNvPr>
          <p:cNvGraphicFramePr>
            <a:graphicFrameLocks noGrp="1"/>
          </p:cNvGraphicFramePr>
          <p:nvPr>
            <p:ph idx="1"/>
            <p:extLst>
              <p:ext uri="{D42A27DB-BD31-4B8C-83A1-F6EECF244321}">
                <p14:modId xmlns:p14="http://schemas.microsoft.com/office/powerpoint/2010/main" val="3653011647"/>
              </p:ext>
            </p:extLst>
          </p:nvPr>
        </p:nvGraphicFramePr>
        <p:xfrm>
          <a:off x="725714" y="2653701"/>
          <a:ext cx="10190252" cy="2436648"/>
        </p:xfrm>
        <a:graphic>
          <a:graphicData uri="http://schemas.openxmlformats.org/drawingml/2006/table">
            <a:tbl>
              <a:tblPr>
                <a:tableStyleId>{5C22544A-7EE6-4342-B048-85BDC9FD1C3A}</a:tableStyleId>
              </a:tblPr>
              <a:tblGrid>
                <a:gridCol w="5414595">
                  <a:extLst>
                    <a:ext uri="{9D8B030D-6E8A-4147-A177-3AD203B41FA5}">
                      <a16:colId xmlns:a16="http://schemas.microsoft.com/office/drawing/2014/main" val="1543718883"/>
                    </a:ext>
                  </a:extLst>
                </a:gridCol>
                <a:gridCol w="2508898">
                  <a:extLst>
                    <a:ext uri="{9D8B030D-6E8A-4147-A177-3AD203B41FA5}">
                      <a16:colId xmlns:a16="http://schemas.microsoft.com/office/drawing/2014/main" val="842866929"/>
                    </a:ext>
                  </a:extLst>
                </a:gridCol>
                <a:gridCol w="2266759">
                  <a:extLst>
                    <a:ext uri="{9D8B030D-6E8A-4147-A177-3AD203B41FA5}">
                      <a16:colId xmlns:a16="http://schemas.microsoft.com/office/drawing/2014/main" val="84159747"/>
                    </a:ext>
                  </a:extLst>
                </a:gridCol>
              </a:tblGrid>
              <a:tr h="644576">
                <a:tc>
                  <a:txBody>
                    <a:bodyPr/>
                    <a:lstStyle/>
                    <a:p>
                      <a:pPr algn="l" fontAlgn="b"/>
                      <a:endParaRPr lang="en-ZA" sz="3300" b="0" i="0" u="none" strike="noStrike" dirty="0">
                        <a:solidFill>
                          <a:srgbClr val="000000"/>
                        </a:solidFill>
                        <a:effectLst/>
                        <a:latin typeface="Arial" panose="020B0604020202020204" pitchFamily="34" charset="0"/>
                      </a:endParaRPr>
                    </a:p>
                  </a:txBody>
                  <a:tcPr marL="20955" marR="20955" marT="20955" marB="0" anchor="ctr"/>
                </a:tc>
                <a:tc>
                  <a:txBody>
                    <a:bodyPr/>
                    <a:lstStyle/>
                    <a:p>
                      <a:pPr algn="ctr" fontAlgn="b"/>
                      <a:r>
                        <a:rPr lang="en-ZA" sz="3300" b="1" u="none" strike="noStrike" dirty="0">
                          <a:effectLst/>
                        </a:rPr>
                        <a:t>Private</a:t>
                      </a:r>
                      <a:endParaRPr lang="en-ZA" sz="3300" b="1" i="0" u="none" strike="noStrike" dirty="0">
                        <a:solidFill>
                          <a:srgbClr val="000000"/>
                        </a:solidFill>
                        <a:effectLst/>
                        <a:latin typeface="Arial" panose="020B0604020202020204" pitchFamily="34" charset="0"/>
                      </a:endParaRPr>
                    </a:p>
                  </a:txBody>
                  <a:tcPr marL="20955" marR="20955" marT="20955" marB="0" anchor="ctr"/>
                </a:tc>
                <a:tc>
                  <a:txBody>
                    <a:bodyPr/>
                    <a:lstStyle/>
                    <a:p>
                      <a:pPr algn="ctr" fontAlgn="b"/>
                      <a:r>
                        <a:rPr lang="en-ZA" sz="3300" b="1" u="none" strike="noStrike" dirty="0">
                          <a:effectLst/>
                        </a:rPr>
                        <a:t>Public</a:t>
                      </a:r>
                      <a:endParaRPr lang="en-ZA" sz="3300" b="1" i="0" u="none" strike="noStrike" dirty="0">
                        <a:solidFill>
                          <a:srgbClr val="000000"/>
                        </a:solidFill>
                        <a:effectLst/>
                        <a:latin typeface="Arial" panose="020B0604020202020204" pitchFamily="34" charset="0"/>
                      </a:endParaRPr>
                    </a:p>
                  </a:txBody>
                  <a:tcPr marL="20955" marR="20955" marT="20955" marB="0" anchor="ctr"/>
                </a:tc>
                <a:extLst>
                  <a:ext uri="{0D108BD9-81ED-4DB2-BD59-A6C34878D82A}">
                    <a16:rowId xmlns:a16="http://schemas.microsoft.com/office/drawing/2014/main" val="3898143454"/>
                  </a:ext>
                </a:extLst>
              </a:tr>
              <a:tr h="1147496">
                <a:tc>
                  <a:txBody>
                    <a:bodyPr/>
                    <a:lstStyle/>
                    <a:p>
                      <a:pPr algn="l" fontAlgn="b"/>
                      <a:r>
                        <a:rPr lang="en-ZA" sz="3300" u="none" strike="noStrike" dirty="0">
                          <a:effectLst/>
                        </a:rPr>
                        <a:t>Human Resource Practitioner</a:t>
                      </a:r>
                      <a:endParaRPr lang="en-ZA" sz="3300" b="0" i="0" u="none" strike="noStrike" dirty="0">
                        <a:solidFill>
                          <a:srgbClr val="000000"/>
                        </a:solidFill>
                        <a:effectLst/>
                        <a:latin typeface="Arial" panose="020B0604020202020204" pitchFamily="34" charset="0"/>
                      </a:endParaRPr>
                    </a:p>
                  </a:txBody>
                  <a:tcPr marL="20955" marR="20955" marT="20955" marB="0" anchor="ctr"/>
                </a:tc>
                <a:tc>
                  <a:txBody>
                    <a:bodyPr/>
                    <a:lstStyle/>
                    <a:p>
                      <a:pPr algn="ctr" fontAlgn="b"/>
                      <a:r>
                        <a:rPr lang="en-ZA" sz="3300" u="none" strike="noStrike" dirty="0">
                          <a:effectLst/>
                        </a:rPr>
                        <a:t>4.38</a:t>
                      </a:r>
                      <a:endParaRPr lang="en-ZA" sz="3300" b="0" i="0" u="none" strike="noStrike" dirty="0">
                        <a:solidFill>
                          <a:srgbClr val="000000"/>
                        </a:solidFill>
                        <a:effectLst/>
                        <a:latin typeface="Arial" panose="020B0604020202020204" pitchFamily="34" charset="0"/>
                      </a:endParaRPr>
                    </a:p>
                  </a:txBody>
                  <a:tcPr marL="20955" marR="20955" marT="20955" marB="0" anchor="ctr"/>
                </a:tc>
                <a:tc>
                  <a:txBody>
                    <a:bodyPr/>
                    <a:lstStyle/>
                    <a:p>
                      <a:pPr algn="ctr" fontAlgn="b"/>
                      <a:r>
                        <a:rPr lang="en-ZA" sz="3300" u="none" strike="noStrike" dirty="0">
                          <a:effectLst/>
                        </a:rPr>
                        <a:t>4.00</a:t>
                      </a:r>
                      <a:endParaRPr lang="en-ZA" sz="3300" b="0" i="0" u="none" strike="noStrike" dirty="0">
                        <a:solidFill>
                          <a:srgbClr val="000000"/>
                        </a:solidFill>
                        <a:effectLst/>
                        <a:latin typeface="Arial" panose="020B0604020202020204" pitchFamily="34" charset="0"/>
                      </a:endParaRPr>
                    </a:p>
                  </a:txBody>
                  <a:tcPr marL="20955" marR="20955" marT="20955" marB="0" anchor="ctr"/>
                </a:tc>
                <a:extLst>
                  <a:ext uri="{0D108BD9-81ED-4DB2-BD59-A6C34878D82A}">
                    <a16:rowId xmlns:a16="http://schemas.microsoft.com/office/drawing/2014/main" val="4010477582"/>
                  </a:ext>
                </a:extLst>
              </a:tr>
              <a:tr h="644576">
                <a:tc>
                  <a:txBody>
                    <a:bodyPr/>
                    <a:lstStyle/>
                    <a:p>
                      <a:pPr algn="l" fontAlgn="b"/>
                      <a:r>
                        <a:rPr lang="en-ZA" sz="3300" u="none" strike="noStrike" dirty="0">
                          <a:effectLst/>
                        </a:rPr>
                        <a:t>Management</a:t>
                      </a:r>
                      <a:endParaRPr lang="en-ZA" sz="3300" b="0" i="0" u="none" strike="noStrike" dirty="0">
                        <a:solidFill>
                          <a:srgbClr val="000000"/>
                        </a:solidFill>
                        <a:effectLst/>
                        <a:latin typeface="Arial" panose="020B0604020202020204" pitchFamily="34" charset="0"/>
                      </a:endParaRPr>
                    </a:p>
                  </a:txBody>
                  <a:tcPr marL="20955" marR="20955" marT="20955" marB="0" anchor="ctr"/>
                </a:tc>
                <a:tc>
                  <a:txBody>
                    <a:bodyPr/>
                    <a:lstStyle/>
                    <a:p>
                      <a:pPr algn="ctr" fontAlgn="b"/>
                      <a:r>
                        <a:rPr lang="en-ZA" sz="3300" u="none" strike="noStrike">
                          <a:effectLst/>
                        </a:rPr>
                        <a:t>3.52</a:t>
                      </a:r>
                      <a:endParaRPr lang="en-ZA" sz="3300" b="0" i="0" u="none" strike="noStrike">
                        <a:solidFill>
                          <a:srgbClr val="000000"/>
                        </a:solidFill>
                        <a:effectLst/>
                        <a:latin typeface="Arial" panose="020B0604020202020204" pitchFamily="34" charset="0"/>
                      </a:endParaRPr>
                    </a:p>
                  </a:txBody>
                  <a:tcPr marL="20955" marR="20955" marT="20955" marB="0" anchor="ctr"/>
                </a:tc>
                <a:tc>
                  <a:txBody>
                    <a:bodyPr/>
                    <a:lstStyle/>
                    <a:p>
                      <a:pPr algn="ctr" fontAlgn="b"/>
                      <a:r>
                        <a:rPr lang="en-ZA" sz="3300" u="none" strike="noStrike" dirty="0">
                          <a:effectLst/>
                        </a:rPr>
                        <a:t>3.70</a:t>
                      </a:r>
                      <a:endParaRPr lang="en-ZA" sz="3300" b="0" i="0" u="none" strike="noStrike" dirty="0">
                        <a:solidFill>
                          <a:srgbClr val="000000"/>
                        </a:solidFill>
                        <a:effectLst/>
                        <a:latin typeface="Arial" panose="020B0604020202020204" pitchFamily="34" charset="0"/>
                      </a:endParaRPr>
                    </a:p>
                  </a:txBody>
                  <a:tcPr marL="20955" marR="20955" marT="20955" marB="0" anchor="ctr"/>
                </a:tc>
                <a:extLst>
                  <a:ext uri="{0D108BD9-81ED-4DB2-BD59-A6C34878D82A}">
                    <a16:rowId xmlns:a16="http://schemas.microsoft.com/office/drawing/2014/main" val="2786832212"/>
                  </a:ext>
                </a:extLst>
              </a:tr>
            </a:tbl>
          </a:graphicData>
        </a:graphic>
      </p:graphicFrame>
    </p:spTree>
    <p:extLst>
      <p:ext uri="{BB962C8B-B14F-4D97-AF65-F5344CB8AC3E}">
        <p14:creationId xmlns:p14="http://schemas.microsoft.com/office/powerpoint/2010/main" val="1817163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C7A5F7C-56D4-4154-4AB8-87D2D1F49BAB}"/>
              </a:ext>
            </a:extLst>
          </p:cNvPr>
          <p:cNvPicPr>
            <a:picLocks noChangeAspect="1"/>
          </p:cNvPicPr>
          <p:nvPr/>
        </p:nvPicPr>
        <p:blipFill rotWithShape="1">
          <a:blip r:embed="rId2"/>
          <a:srcRect t="3491"/>
          <a:stretch/>
        </p:blipFill>
        <p:spPr>
          <a:xfrm>
            <a:off x="0" y="693057"/>
            <a:ext cx="11745467" cy="5471886"/>
          </a:xfrm>
          <a:prstGeom prst="rect">
            <a:avLst/>
          </a:prstGeom>
        </p:spPr>
      </p:pic>
    </p:spTree>
    <p:extLst>
      <p:ext uri="{BB962C8B-B14F-4D97-AF65-F5344CB8AC3E}">
        <p14:creationId xmlns:p14="http://schemas.microsoft.com/office/powerpoint/2010/main" val="37931299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62F3E3-CC5E-BB02-F26C-3CB4177F3918}"/>
              </a:ext>
            </a:extLst>
          </p:cNvPr>
          <p:cNvSpPr>
            <a:spLocks noGrp="1"/>
          </p:cNvSpPr>
          <p:nvPr>
            <p:ph type="title"/>
          </p:nvPr>
        </p:nvSpPr>
        <p:spPr>
          <a:xfrm>
            <a:off x="841248" y="256032"/>
            <a:ext cx="10506456" cy="1014984"/>
          </a:xfrm>
        </p:spPr>
        <p:txBody>
          <a:bodyPr anchor="b">
            <a:normAutofit/>
          </a:bodyPr>
          <a:lstStyle/>
          <a:p>
            <a:r>
              <a:rPr lang="en-US" sz="4100"/>
              <a:t>The job market has become more competitive.</a:t>
            </a:r>
            <a:endParaRPr lang="en-ZA" sz="4100"/>
          </a:p>
        </p:txBody>
      </p:sp>
      <p:sp>
        <p:nvSpPr>
          <p:cNvPr id="13" name="Rectangle 12">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6" name="Content Placeholder 5">
            <a:extLst>
              <a:ext uri="{FF2B5EF4-FFF2-40B4-BE49-F238E27FC236}">
                <a16:creationId xmlns:a16="http://schemas.microsoft.com/office/drawing/2014/main" id="{3927B429-BE50-5E01-E7DD-58704AD22476}"/>
              </a:ext>
            </a:extLst>
          </p:cNvPr>
          <p:cNvGraphicFramePr>
            <a:graphicFrameLocks noGrp="1"/>
          </p:cNvGraphicFramePr>
          <p:nvPr>
            <p:ph idx="1"/>
            <p:extLst>
              <p:ext uri="{D42A27DB-BD31-4B8C-83A1-F6EECF244321}">
                <p14:modId xmlns:p14="http://schemas.microsoft.com/office/powerpoint/2010/main" val="3257430790"/>
              </p:ext>
            </p:extLst>
          </p:nvPr>
        </p:nvGraphicFramePr>
        <p:xfrm>
          <a:off x="1675267" y="1926266"/>
          <a:ext cx="8841466" cy="4357525"/>
        </p:xfrm>
        <a:graphic>
          <a:graphicData uri="http://schemas.openxmlformats.org/drawingml/2006/table">
            <a:tbl>
              <a:tblPr>
                <a:noFill/>
                <a:tableStyleId>{5C22544A-7EE6-4342-B048-85BDC9FD1C3A}</a:tableStyleId>
              </a:tblPr>
              <a:tblGrid>
                <a:gridCol w="6529730">
                  <a:extLst>
                    <a:ext uri="{9D8B030D-6E8A-4147-A177-3AD203B41FA5}">
                      <a16:colId xmlns:a16="http://schemas.microsoft.com/office/drawing/2014/main" val="4088800018"/>
                    </a:ext>
                  </a:extLst>
                </a:gridCol>
                <a:gridCol w="2311736">
                  <a:extLst>
                    <a:ext uri="{9D8B030D-6E8A-4147-A177-3AD203B41FA5}">
                      <a16:colId xmlns:a16="http://schemas.microsoft.com/office/drawing/2014/main" val="1940864251"/>
                    </a:ext>
                  </a:extLst>
                </a:gridCol>
              </a:tblGrid>
              <a:tr h="871505">
                <a:tc>
                  <a:txBody>
                    <a:bodyPr/>
                    <a:lstStyle/>
                    <a:p>
                      <a:pPr algn="l" fontAlgn="b"/>
                      <a:r>
                        <a:rPr lang="en-ZA" sz="2500" u="none" strike="noStrike" cap="none" spc="0">
                          <a:solidFill>
                            <a:schemeClr val="tx1"/>
                          </a:solidFill>
                          <a:effectLst/>
                        </a:rPr>
                        <a:t>Content creator</a:t>
                      </a:r>
                      <a:endParaRPr lang="en-ZA" sz="2500" b="0" i="0" u="none" strike="noStrike" cap="none" spc="0">
                        <a:solidFill>
                          <a:schemeClr val="tx1"/>
                        </a:solidFill>
                        <a:effectLst/>
                        <a:latin typeface="Arial" panose="020B0604020202020204" pitchFamily="34" charset="0"/>
                      </a:endParaRPr>
                    </a:p>
                  </a:txBody>
                  <a:tcPr marL="0" marR="115686" marT="46275" marB="347059" anchor="b">
                    <a:lnL w="12700" cmpd="sng">
                      <a:noFill/>
                      <a:prstDash val="solid"/>
                    </a:lnL>
                    <a:lnR w="12700" cmpd="sng">
                      <a:noFill/>
                      <a:prstDash val="solid"/>
                    </a:lnR>
                    <a:lnT w="6350" cap="flat" cmpd="sng" algn="ctr">
                      <a:solidFill>
                        <a:schemeClr val="tx1"/>
                      </a:solidFill>
                      <a:prstDash val="solid"/>
                    </a:lnT>
                    <a:lnB w="12700" cmpd="sng">
                      <a:noFill/>
                      <a:prstDash val="solid"/>
                    </a:lnB>
                    <a:noFill/>
                  </a:tcPr>
                </a:tc>
                <a:tc>
                  <a:txBody>
                    <a:bodyPr/>
                    <a:lstStyle/>
                    <a:p>
                      <a:pPr algn="r" fontAlgn="b"/>
                      <a:r>
                        <a:rPr lang="en-ZA" sz="2500" u="none" strike="noStrike" cap="none" spc="0">
                          <a:solidFill>
                            <a:schemeClr val="tx1"/>
                          </a:solidFill>
                          <a:effectLst/>
                        </a:rPr>
                        <a:t>3.89</a:t>
                      </a:r>
                      <a:endParaRPr lang="en-ZA" sz="2500" b="0" i="0" u="none" strike="noStrike" cap="none" spc="0">
                        <a:solidFill>
                          <a:schemeClr val="tx1"/>
                        </a:solidFill>
                        <a:effectLst/>
                        <a:latin typeface="Arial" panose="020B0604020202020204" pitchFamily="34" charset="0"/>
                      </a:endParaRPr>
                    </a:p>
                  </a:txBody>
                  <a:tcPr marL="0" marR="115686" marT="46275" marB="347059" anchor="b">
                    <a:lnL w="12700" cmpd="sng">
                      <a:noFill/>
                      <a:prstDash val="solid"/>
                    </a:lnL>
                    <a:lnR w="12700" cmpd="sng">
                      <a:noFill/>
                      <a:prstDash val="solid"/>
                    </a:lnR>
                    <a:lnT w="6350" cap="flat" cmpd="sng" algn="ctr">
                      <a:solidFill>
                        <a:schemeClr val="tx1"/>
                      </a:solidFill>
                      <a:prstDash val="solid"/>
                    </a:lnT>
                    <a:lnB w="12700" cmpd="sng">
                      <a:noFill/>
                      <a:prstDash val="solid"/>
                    </a:lnB>
                    <a:noFill/>
                  </a:tcPr>
                </a:tc>
                <a:extLst>
                  <a:ext uri="{0D108BD9-81ED-4DB2-BD59-A6C34878D82A}">
                    <a16:rowId xmlns:a16="http://schemas.microsoft.com/office/drawing/2014/main" val="2921341057"/>
                  </a:ext>
                </a:extLst>
              </a:tr>
              <a:tr h="871505">
                <a:tc>
                  <a:txBody>
                    <a:bodyPr/>
                    <a:lstStyle/>
                    <a:p>
                      <a:pPr algn="l" fontAlgn="b"/>
                      <a:r>
                        <a:rPr lang="en-ZA" sz="2500" u="none" strike="noStrike" cap="none" spc="0">
                          <a:solidFill>
                            <a:schemeClr val="tx1"/>
                          </a:solidFill>
                          <a:effectLst/>
                        </a:rPr>
                        <a:t>Human Resource Practitioner</a:t>
                      </a:r>
                      <a:endParaRPr lang="en-ZA" sz="2500" b="0" i="0" u="none" strike="noStrike" cap="none" spc="0">
                        <a:solidFill>
                          <a:schemeClr val="tx1"/>
                        </a:solidFill>
                        <a:effectLst/>
                        <a:latin typeface="Arial" panose="020B0604020202020204" pitchFamily="34" charset="0"/>
                      </a:endParaRPr>
                    </a:p>
                  </a:txBody>
                  <a:tcPr marL="0" marR="115686" marT="46275" marB="347059"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en-ZA" sz="2500" u="none" strike="noStrike" cap="none" spc="0">
                          <a:solidFill>
                            <a:schemeClr val="tx1"/>
                          </a:solidFill>
                          <a:effectLst/>
                        </a:rPr>
                        <a:t>3.95</a:t>
                      </a:r>
                      <a:endParaRPr lang="en-ZA" sz="2500" b="0" i="0" u="none" strike="noStrike" cap="none" spc="0">
                        <a:solidFill>
                          <a:schemeClr val="tx1"/>
                        </a:solidFill>
                        <a:effectLst/>
                        <a:latin typeface="Arial" panose="020B0604020202020204" pitchFamily="34" charset="0"/>
                      </a:endParaRPr>
                    </a:p>
                  </a:txBody>
                  <a:tcPr marL="0" marR="115686" marT="46275" marB="347059"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214521549"/>
                  </a:ext>
                </a:extLst>
              </a:tr>
              <a:tr h="871505">
                <a:tc>
                  <a:txBody>
                    <a:bodyPr/>
                    <a:lstStyle/>
                    <a:p>
                      <a:pPr algn="l" fontAlgn="b"/>
                      <a:r>
                        <a:rPr lang="en-ZA" sz="2500" u="none" strike="noStrike" cap="none" spc="0">
                          <a:solidFill>
                            <a:schemeClr val="tx1"/>
                          </a:solidFill>
                          <a:effectLst/>
                        </a:rPr>
                        <a:t>Management</a:t>
                      </a:r>
                      <a:endParaRPr lang="en-ZA" sz="2500" b="0" i="0" u="none" strike="noStrike" cap="none" spc="0">
                        <a:solidFill>
                          <a:schemeClr val="tx1"/>
                        </a:solidFill>
                        <a:effectLst/>
                        <a:latin typeface="Arial" panose="020B0604020202020204" pitchFamily="34" charset="0"/>
                      </a:endParaRPr>
                    </a:p>
                  </a:txBody>
                  <a:tcPr marL="0" marR="115686" marT="46275" marB="347059"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en-ZA" sz="2500" u="none" strike="noStrike" cap="none" spc="0">
                          <a:solidFill>
                            <a:schemeClr val="tx1"/>
                          </a:solidFill>
                          <a:effectLst/>
                        </a:rPr>
                        <a:t>3.78</a:t>
                      </a:r>
                      <a:endParaRPr lang="en-ZA" sz="2500" b="0" i="0" u="none" strike="noStrike" cap="none" spc="0">
                        <a:solidFill>
                          <a:schemeClr val="tx1"/>
                        </a:solidFill>
                        <a:effectLst/>
                        <a:latin typeface="Arial" panose="020B0604020202020204" pitchFamily="34" charset="0"/>
                      </a:endParaRPr>
                    </a:p>
                  </a:txBody>
                  <a:tcPr marL="0" marR="115686" marT="46275" marB="347059"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503908222"/>
                  </a:ext>
                </a:extLst>
              </a:tr>
              <a:tr h="871505">
                <a:tc>
                  <a:txBody>
                    <a:bodyPr/>
                    <a:lstStyle/>
                    <a:p>
                      <a:pPr algn="l" fontAlgn="b"/>
                      <a:r>
                        <a:rPr lang="en-ZA" sz="2500" u="none" strike="noStrike" cap="none" spc="0">
                          <a:solidFill>
                            <a:schemeClr val="tx1"/>
                          </a:solidFill>
                          <a:effectLst/>
                        </a:rPr>
                        <a:t>Presenters &amp; anchors</a:t>
                      </a:r>
                      <a:endParaRPr lang="en-ZA" sz="2500" b="0" i="0" u="none" strike="noStrike" cap="none" spc="0">
                        <a:solidFill>
                          <a:schemeClr val="tx1"/>
                        </a:solidFill>
                        <a:effectLst/>
                        <a:latin typeface="Arial" panose="020B0604020202020204" pitchFamily="34" charset="0"/>
                      </a:endParaRPr>
                    </a:p>
                  </a:txBody>
                  <a:tcPr marL="0" marR="115686" marT="46275" marB="347059"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en-ZA" sz="2500" u="none" strike="noStrike" cap="none" spc="0">
                          <a:solidFill>
                            <a:schemeClr val="tx1"/>
                          </a:solidFill>
                          <a:effectLst/>
                        </a:rPr>
                        <a:t>3.76</a:t>
                      </a:r>
                      <a:endParaRPr lang="en-ZA" sz="2500" b="0" i="0" u="none" strike="noStrike" cap="none" spc="0">
                        <a:solidFill>
                          <a:schemeClr val="tx1"/>
                        </a:solidFill>
                        <a:effectLst/>
                        <a:latin typeface="Arial" panose="020B0604020202020204" pitchFamily="34" charset="0"/>
                      </a:endParaRPr>
                    </a:p>
                  </a:txBody>
                  <a:tcPr marL="0" marR="115686" marT="46275" marB="347059"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638237516"/>
                  </a:ext>
                </a:extLst>
              </a:tr>
              <a:tr h="871505">
                <a:tc>
                  <a:txBody>
                    <a:bodyPr/>
                    <a:lstStyle/>
                    <a:p>
                      <a:pPr algn="l" fontAlgn="b"/>
                      <a:r>
                        <a:rPr lang="en-ZA" sz="2500" u="none" strike="noStrike" cap="none" spc="0">
                          <a:solidFill>
                            <a:schemeClr val="tx1"/>
                          </a:solidFill>
                          <a:effectLst/>
                        </a:rPr>
                        <a:t>Technical</a:t>
                      </a:r>
                      <a:endParaRPr lang="en-ZA" sz="2500" b="0" i="0" u="none" strike="noStrike" cap="none" spc="0">
                        <a:solidFill>
                          <a:schemeClr val="tx1"/>
                        </a:solidFill>
                        <a:effectLst/>
                        <a:latin typeface="Arial" panose="020B0604020202020204" pitchFamily="34" charset="0"/>
                      </a:endParaRPr>
                    </a:p>
                  </a:txBody>
                  <a:tcPr marL="0" marR="115686" marT="46275" marB="347059"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en-ZA" sz="2500" u="none" strike="noStrike" cap="none" spc="0">
                          <a:solidFill>
                            <a:schemeClr val="tx1"/>
                          </a:solidFill>
                          <a:effectLst/>
                        </a:rPr>
                        <a:t>3.46</a:t>
                      </a:r>
                      <a:endParaRPr lang="en-ZA" sz="2500" b="0" i="0" u="none" strike="noStrike" cap="none" spc="0">
                        <a:solidFill>
                          <a:schemeClr val="tx1"/>
                        </a:solidFill>
                        <a:effectLst/>
                        <a:latin typeface="Arial" panose="020B0604020202020204" pitchFamily="34" charset="0"/>
                      </a:endParaRPr>
                    </a:p>
                  </a:txBody>
                  <a:tcPr marL="0" marR="115686" marT="46275" marB="347059"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424513032"/>
                  </a:ext>
                </a:extLst>
              </a:tr>
            </a:tbl>
          </a:graphicData>
        </a:graphic>
      </p:graphicFrame>
    </p:spTree>
    <p:extLst>
      <p:ext uri="{BB962C8B-B14F-4D97-AF65-F5344CB8AC3E}">
        <p14:creationId xmlns:p14="http://schemas.microsoft.com/office/powerpoint/2010/main" val="27435371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771A16D-EF6B-AEB4-6E78-1D3BD3118D01}"/>
              </a:ext>
            </a:extLst>
          </p:cNvPr>
          <p:cNvSpPr>
            <a:spLocks noGrp="1"/>
          </p:cNvSpPr>
          <p:nvPr>
            <p:ph type="title"/>
          </p:nvPr>
        </p:nvSpPr>
        <p:spPr>
          <a:xfrm>
            <a:off x="643467" y="321734"/>
            <a:ext cx="10905066" cy="1135737"/>
          </a:xfrm>
        </p:spPr>
        <p:txBody>
          <a:bodyPr>
            <a:normAutofit/>
          </a:bodyPr>
          <a:lstStyle/>
          <a:p>
            <a:r>
              <a:rPr lang="en-US" sz="3600"/>
              <a:t>I have the capacity to adopt emerging technologies to fulfill my job role</a:t>
            </a:r>
            <a:endParaRPr lang="en-ZA" sz="3600"/>
          </a:p>
        </p:txBody>
      </p:sp>
      <p:sp>
        <p:nvSpPr>
          <p:cNvPr id="12" name="Rectangle 11">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Isosceles Triangle 15">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4">
            <a:extLst>
              <a:ext uri="{FF2B5EF4-FFF2-40B4-BE49-F238E27FC236}">
                <a16:creationId xmlns:a16="http://schemas.microsoft.com/office/drawing/2014/main" id="{470BABD3-698E-21A3-C085-C2B379B94918}"/>
              </a:ext>
            </a:extLst>
          </p:cNvPr>
          <p:cNvGraphicFramePr>
            <a:graphicFrameLocks noGrp="1"/>
          </p:cNvGraphicFramePr>
          <p:nvPr>
            <p:ph idx="1"/>
            <p:extLst>
              <p:ext uri="{D42A27DB-BD31-4B8C-83A1-F6EECF244321}">
                <p14:modId xmlns:p14="http://schemas.microsoft.com/office/powerpoint/2010/main" val="1852753912"/>
              </p:ext>
            </p:extLst>
          </p:nvPr>
        </p:nvGraphicFramePr>
        <p:xfrm>
          <a:off x="1541763" y="2448878"/>
          <a:ext cx="9108474" cy="1862901"/>
        </p:xfrm>
        <a:graphic>
          <a:graphicData uri="http://schemas.openxmlformats.org/drawingml/2006/table">
            <a:tbl>
              <a:tblPr>
                <a:noFill/>
                <a:tableStyleId>{5C22544A-7EE6-4342-B048-85BDC9FD1C3A}</a:tableStyleId>
              </a:tblPr>
              <a:tblGrid>
                <a:gridCol w="6717632">
                  <a:extLst>
                    <a:ext uri="{9D8B030D-6E8A-4147-A177-3AD203B41FA5}">
                      <a16:colId xmlns:a16="http://schemas.microsoft.com/office/drawing/2014/main" val="2351120300"/>
                    </a:ext>
                  </a:extLst>
                </a:gridCol>
                <a:gridCol w="2390842">
                  <a:extLst>
                    <a:ext uri="{9D8B030D-6E8A-4147-A177-3AD203B41FA5}">
                      <a16:colId xmlns:a16="http://schemas.microsoft.com/office/drawing/2014/main" val="585298955"/>
                    </a:ext>
                  </a:extLst>
                </a:gridCol>
              </a:tblGrid>
              <a:tr h="620967">
                <a:tc>
                  <a:txBody>
                    <a:bodyPr/>
                    <a:lstStyle/>
                    <a:p>
                      <a:pPr algn="l" fontAlgn="b"/>
                      <a:r>
                        <a:rPr lang="en-ZA" sz="3300" u="none" strike="noStrike" cap="none" spc="0">
                          <a:solidFill>
                            <a:schemeClr val="tx1"/>
                          </a:solidFill>
                          <a:effectLst/>
                        </a:rPr>
                        <a:t>Content creator</a:t>
                      </a:r>
                      <a:endParaRPr lang="en-ZA" sz="3300" b="0" i="0" u="none" strike="noStrike" cap="none" spc="0">
                        <a:solidFill>
                          <a:schemeClr val="tx1"/>
                        </a:solidFill>
                        <a:effectLst/>
                        <a:latin typeface="Arial" panose="020B0604020202020204" pitchFamily="34" charset="0"/>
                      </a:endParaRPr>
                    </a:p>
                  </a:txBody>
                  <a:tcPr marL="0" marR="17463" marT="17463" marB="0" anchor="b">
                    <a:lnL w="12700" cmpd="sng">
                      <a:noFill/>
                      <a:prstDash val="solid"/>
                    </a:lnL>
                    <a:lnR w="12700" cmpd="sng">
                      <a:noFill/>
                      <a:prstDash val="solid"/>
                    </a:lnR>
                    <a:lnT w="9525" cap="flat" cmpd="sng" algn="ctr">
                      <a:solidFill>
                        <a:schemeClr val="accent1"/>
                      </a:solidFill>
                      <a:prstDash val="solid"/>
                    </a:lnT>
                    <a:lnB w="12700" cmpd="sng">
                      <a:noFill/>
                      <a:prstDash val="solid"/>
                    </a:lnB>
                    <a:noFill/>
                  </a:tcPr>
                </a:tc>
                <a:tc>
                  <a:txBody>
                    <a:bodyPr/>
                    <a:lstStyle/>
                    <a:p>
                      <a:pPr algn="r" fontAlgn="b"/>
                      <a:r>
                        <a:rPr lang="en-ZA" sz="3300" u="none" strike="noStrike" cap="none" spc="0">
                          <a:solidFill>
                            <a:schemeClr val="tx1"/>
                          </a:solidFill>
                          <a:effectLst/>
                        </a:rPr>
                        <a:t>4.16</a:t>
                      </a:r>
                      <a:endParaRPr lang="en-ZA" sz="3300" b="0" i="0" u="none" strike="noStrike" cap="none" spc="0">
                        <a:solidFill>
                          <a:schemeClr val="tx1"/>
                        </a:solidFill>
                        <a:effectLst/>
                        <a:latin typeface="Arial" panose="020B0604020202020204" pitchFamily="34" charset="0"/>
                      </a:endParaRPr>
                    </a:p>
                  </a:txBody>
                  <a:tcPr marL="0" marR="17463" marT="17463" marB="0" anchor="b">
                    <a:lnL w="12700" cmpd="sng">
                      <a:noFill/>
                      <a:prstDash val="solid"/>
                    </a:lnL>
                    <a:lnR w="12700" cmpd="sng">
                      <a:noFill/>
                      <a:prstDash val="solid"/>
                    </a:lnR>
                    <a:lnT w="9525" cap="flat" cmpd="sng" algn="ctr">
                      <a:solidFill>
                        <a:schemeClr val="accent1"/>
                      </a:solidFill>
                      <a:prstDash val="solid"/>
                    </a:lnT>
                    <a:lnB w="12700" cmpd="sng">
                      <a:noFill/>
                      <a:prstDash val="solid"/>
                    </a:lnB>
                    <a:noFill/>
                  </a:tcPr>
                </a:tc>
                <a:extLst>
                  <a:ext uri="{0D108BD9-81ED-4DB2-BD59-A6C34878D82A}">
                    <a16:rowId xmlns:a16="http://schemas.microsoft.com/office/drawing/2014/main" val="507305602"/>
                  </a:ext>
                </a:extLst>
              </a:tr>
              <a:tr h="620967">
                <a:tc>
                  <a:txBody>
                    <a:bodyPr/>
                    <a:lstStyle/>
                    <a:p>
                      <a:pPr algn="l" fontAlgn="b"/>
                      <a:r>
                        <a:rPr lang="en-ZA" sz="3300" u="none" strike="noStrike" cap="none" spc="0">
                          <a:solidFill>
                            <a:schemeClr val="tx1"/>
                          </a:solidFill>
                          <a:effectLst/>
                        </a:rPr>
                        <a:t>Presenters &amp; anchors</a:t>
                      </a:r>
                      <a:endParaRPr lang="en-ZA" sz="3300" b="0" i="0" u="none" strike="noStrike" cap="none" spc="0">
                        <a:solidFill>
                          <a:schemeClr val="tx1"/>
                        </a:solidFill>
                        <a:effectLst/>
                        <a:latin typeface="Arial" panose="020B0604020202020204" pitchFamily="34" charset="0"/>
                      </a:endParaRPr>
                    </a:p>
                  </a:txBody>
                  <a:tcPr marL="0" marR="17463" marT="17463" marB="0"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en-ZA" sz="3300" u="none" strike="noStrike" cap="none" spc="0" dirty="0">
                          <a:solidFill>
                            <a:schemeClr val="tx1"/>
                          </a:solidFill>
                          <a:effectLst/>
                        </a:rPr>
                        <a:t>4.04</a:t>
                      </a:r>
                      <a:endParaRPr lang="en-ZA" sz="3300" b="0" i="0" u="none" strike="noStrike" cap="none" spc="0" dirty="0">
                        <a:solidFill>
                          <a:schemeClr val="tx1"/>
                        </a:solidFill>
                        <a:effectLst/>
                        <a:latin typeface="Arial" panose="020B0604020202020204" pitchFamily="34" charset="0"/>
                      </a:endParaRPr>
                    </a:p>
                  </a:txBody>
                  <a:tcPr marL="0" marR="17463" marT="17463" marB="0"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214775654"/>
                  </a:ext>
                </a:extLst>
              </a:tr>
              <a:tr h="620967">
                <a:tc>
                  <a:txBody>
                    <a:bodyPr/>
                    <a:lstStyle/>
                    <a:p>
                      <a:pPr algn="l" fontAlgn="b"/>
                      <a:r>
                        <a:rPr lang="en-ZA" sz="3300" u="none" strike="noStrike" cap="none" spc="0">
                          <a:solidFill>
                            <a:schemeClr val="tx1"/>
                          </a:solidFill>
                          <a:effectLst/>
                        </a:rPr>
                        <a:t>Technical</a:t>
                      </a:r>
                      <a:endParaRPr lang="en-ZA" sz="3300" b="0" i="0" u="none" strike="noStrike" cap="none" spc="0">
                        <a:solidFill>
                          <a:schemeClr val="tx1"/>
                        </a:solidFill>
                        <a:effectLst/>
                        <a:latin typeface="Arial" panose="020B0604020202020204" pitchFamily="34" charset="0"/>
                      </a:endParaRPr>
                    </a:p>
                  </a:txBody>
                  <a:tcPr marL="0" marR="17463" marT="17463" marB="0"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en-ZA" sz="3300" u="none" strike="noStrike" cap="none" spc="0" dirty="0">
                          <a:solidFill>
                            <a:schemeClr val="tx1"/>
                          </a:solidFill>
                          <a:effectLst/>
                        </a:rPr>
                        <a:t>3.60</a:t>
                      </a:r>
                      <a:endParaRPr lang="en-ZA" sz="3300" b="0" i="0" u="none" strike="noStrike" cap="none" spc="0" dirty="0">
                        <a:solidFill>
                          <a:schemeClr val="tx1"/>
                        </a:solidFill>
                        <a:effectLst/>
                        <a:latin typeface="Arial" panose="020B0604020202020204" pitchFamily="34" charset="0"/>
                      </a:endParaRPr>
                    </a:p>
                  </a:txBody>
                  <a:tcPr marL="0" marR="17463" marT="17463" marB="0"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221967750"/>
                  </a:ext>
                </a:extLst>
              </a:tr>
            </a:tbl>
          </a:graphicData>
        </a:graphic>
      </p:graphicFrame>
    </p:spTree>
    <p:extLst>
      <p:ext uri="{BB962C8B-B14F-4D97-AF65-F5344CB8AC3E}">
        <p14:creationId xmlns:p14="http://schemas.microsoft.com/office/powerpoint/2010/main" val="22872213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15C79-60AF-F0D7-C029-6CBACCC930FE}"/>
              </a:ext>
            </a:extLst>
          </p:cNvPr>
          <p:cNvSpPr>
            <a:spLocks noGrp="1"/>
          </p:cNvSpPr>
          <p:nvPr>
            <p:ph type="title"/>
          </p:nvPr>
        </p:nvSpPr>
        <p:spPr>
          <a:xfrm>
            <a:off x="870204" y="606564"/>
            <a:ext cx="10451592" cy="1325563"/>
          </a:xfrm>
        </p:spPr>
        <p:txBody>
          <a:bodyPr anchor="ctr">
            <a:normAutofit/>
          </a:bodyPr>
          <a:lstStyle/>
          <a:p>
            <a:r>
              <a:rPr lang="en-US" dirty="0"/>
              <a:t>Older or less technology savvy workers feel insecure in their jobs</a:t>
            </a:r>
            <a:endParaRPr lang="en-ZA" dirty="0"/>
          </a:p>
        </p:txBody>
      </p:sp>
      <p:sp>
        <p:nvSpPr>
          <p:cNvPr id="9" name="Rectangle 8">
            <a:extLst>
              <a:ext uri="{FF2B5EF4-FFF2-40B4-BE49-F238E27FC236}">
                <a16:creationId xmlns:a16="http://schemas.microsoft.com/office/drawing/2014/main" id="{A5711A0E-A428-4ED1-96CB-33D69FD84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874" y="2043803"/>
            <a:ext cx="10190252" cy="80683"/>
          </a:xfrm>
          <a:prstGeom prst="rect">
            <a:avLst/>
          </a:prstGeom>
          <a:solidFill>
            <a:schemeClr val="tx1">
              <a:lumMod val="50000"/>
              <a:lumOff val="50000"/>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Content Placeholder 3">
            <a:extLst>
              <a:ext uri="{FF2B5EF4-FFF2-40B4-BE49-F238E27FC236}">
                <a16:creationId xmlns:a16="http://schemas.microsoft.com/office/drawing/2014/main" id="{1414F212-DDAE-D0E4-14AC-699AAB310F90}"/>
              </a:ext>
            </a:extLst>
          </p:cNvPr>
          <p:cNvGraphicFramePr>
            <a:graphicFrameLocks noGrp="1"/>
          </p:cNvGraphicFramePr>
          <p:nvPr>
            <p:ph idx="1"/>
            <p:extLst>
              <p:ext uri="{D42A27DB-BD31-4B8C-83A1-F6EECF244321}">
                <p14:modId xmlns:p14="http://schemas.microsoft.com/office/powerpoint/2010/main" val="321292301"/>
              </p:ext>
            </p:extLst>
          </p:nvPr>
        </p:nvGraphicFramePr>
        <p:xfrm>
          <a:off x="1437496" y="2663999"/>
          <a:ext cx="9317008" cy="3060630"/>
        </p:xfrm>
        <a:graphic>
          <a:graphicData uri="http://schemas.openxmlformats.org/drawingml/2006/table">
            <a:tbl>
              <a:tblPr>
                <a:solidFill>
                  <a:schemeClr val="bg1"/>
                </a:solidFill>
                <a:tableStyleId>{5C22544A-7EE6-4342-B048-85BDC9FD1C3A}</a:tableStyleId>
              </a:tblPr>
              <a:tblGrid>
                <a:gridCol w="6082315">
                  <a:extLst>
                    <a:ext uri="{9D8B030D-6E8A-4147-A177-3AD203B41FA5}">
                      <a16:colId xmlns:a16="http://schemas.microsoft.com/office/drawing/2014/main" val="866949095"/>
                    </a:ext>
                  </a:extLst>
                </a:gridCol>
                <a:gridCol w="3234693">
                  <a:extLst>
                    <a:ext uri="{9D8B030D-6E8A-4147-A177-3AD203B41FA5}">
                      <a16:colId xmlns:a16="http://schemas.microsoft.com/office/drawing/2014/main" val="3191195273"/>
                    </a:ext>
                  </a:extLst>
                </a:gridCol>
              </a:tblGrid>
              <a:tr h="1020210">
                <a:tc>
                  <a:txBody>
                    <a:bodyPr/>
                    <a:lstStyle/>
                    <a:p>
                      <a:pPr algn="l" fontAlgn="b"/>
                      <a:r>
                        <a:rPr lang="en-ZA" sz="3300" u="none" strike="noStrike" cap="none" spc="0">
                          <a:solidFill>
                            <a:schemeClr val="tx1"/>
                          </a:solidFill>
                          <a:effectLst/>
                        </a:rPr>
                        <a:t>Content creator</a:t>
                      </a:r>
                      <a:endParaRPr lang="en-ZA" sz="3300" b="0" i="0" u="none" strike="noStrike" cap="none" spc="0">
                        <a:solidFill>
                          <a:schemeClr val="tx1"/>
                        </a:solidFill>
                        <a:effectLst/>
                        <a:latin typeface="Arial" panose="020B0604020202020204" pitchFamily="34" charset="0"/>
                      </a:endParaRPr>
                    </a:p>
                  </a:txBody>
                  <a:tcPr marL="280198" marR="14968" marT="215537" marB="215537" anchor="b">
                    <a:lnL w="19050" cap="flat" cmpd="sng" algn="ctr">
                      <a:solidFill>
                        <a:schemeClr val="tx1"/>
                      </a:solidFill>
                      <a:prstDash val="solid"/>
                    </a:lnL>
                    <a:lnR w="6350" cap="flat" cmpd="sng" algn="ctr">
                      <a:solidFill>
                        <a:schemeClr val="tx1">
                          <a:lumMod val="50000"/>
                          <a:lumOff val="50000"/>
                        </a:schemeClr>
                      </a:solidFill>
                      <a:prstDash val="solid"/>
                    </a:lnR>
                    <a:lnT w="19050" cap="flat" cmpd="sng" algn="ctr">
                      <a:solidFill>
                        <a:schemeClr val="tx1"/>
                      </a:solidFill>
                      <a:prstDash val="solid"/>
                    </a:lnT>
                    <a:lnB w="6350" cap="flat" cmpd="sng" algn="ctr">
                      <a:solidFill>
                        <a:schemeClr val="tx1">
                          <a:lumMod val="50000"/>
                          <a:lumOff val="50000"/>
                        </a:schemeClr>
                      </a:solidFill>
                      <a:prstDash val="solid"/>
                    </a:lnB>
                    <a:noFill/>
                  </a:tcPr>
                </a:tc>
                <a:tc>
                  <a:txBody>
                    <a:bodyPr/>
                    <a:lstStyle/>
                    <a:p>
                      <a:pPr algn="r" fontAlgn="b"/>
                      <a:r>
                        <a:rPr lang="en-ZA" sz="3300" u="none" strike="noStrike" cap="none" spc="0">
                          <a:solidFill>
                            <a:schemeClr val="tx1"/>
                          </a:solidFill>
                          <a:effectLst/>
                        </a:rPr>
                        <a:t>3.84</a:t>
                      </a:r>
                      <a:endParaRPr lang="en-ZA" sz="3300" b="0" i="0" u="none" strike="noStrike" cap="none" spc="0">
                        <a:solidFill>
                          <a:schemeClr val="tx1"/>
                        </a:solidFill>
                        <a:effectLst/>
                        <a:latin typeface="Arial" panose="020B0604020202020204" pitchFamily="34" charset="0"/>
                      </a:endParaRPr>
                    </a:p>
                  </a:txBody>
                  <a:tcPr marL="280198" marR="14968" marT="215537" marB="215537" anchor="b">
                    <a:lnL w="6350" cap="flat" cmpd="sng" algn="ctr">
                      <a:solidFill>
                        <a:schemeClr val="tx1">
                          <a:lumMod val="50000"/>
                          <a:lumOff val="50000"/>
                        </a:schemeClr>
                      </a:solidFill>
                      <a:prstDash val="solid"/>
                    </a:lnL>
                    <a:lnR w="19050" cap="flat" cmpd="sng" algn="ctr">
                      <a:solidFill>
                        <a:schemeClr val="tx1"/>
                      </a:solidFill>
                      <a:prstDash val="solid"/>
                    </a:lnR>
                    <a:lnT w="19050" cap="flat" cmpd="sng" algn="ctr">
                      <a:solidFill>
                        <a:schemeClr val="tx1"/>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1033554734"/>
                  </a:ext>
                </a:extLst>
              </a:tr>
              <a:tr h="1020210">
                <a:tc>
                  <a:txBody>
                    <a:bodyPr/>
                    <a:lstStyle/>
                    <a:p>
                      <a:pPr algn="l" fontAlgn="b"/>
                      <a:r>
                        <a:rPr lang="en-ZA" sz="3300" u="none" strike="noStrike" cap="none" spc="0" dirty="0">
                          <a:solidFill>
                            <a:schemeClr val="tx1"/>
                          </a:solidFill>
                          <a:effectLst/>
                        </a:rPr>
                        <a:t>Presenters &amp; anchors</a:t>
                      </a:r>
                      <a:endParaRPr lang="en-ZA" sz="3300" b="0" i="0" u="none" strike="noStrike" cap="none" spc="0" dirty="0">
                        <a:solidFill>
                          <a:schemeClr val="tx1"/>
                        </a:solidFill>
                        <a:effectLst/>
                        <a:latin typeface="Arial" panose="020B0604020202020204" pitchFamily="34" charset="0"/>
                      </a:endParaRPr>
                    </a:p>
                  </a:txBody>
                  <a:tcPr marL="280198" marR="14968" marT="215537" marB="215537" anchor="b">
                    <a:lnL w="19050" cap="flat" cmpd="sng" algn="ctr">
                      <a:solidFill>
                        <a:schemeClr val="tx1"/>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pPr algn="r" fontAlgn="b"/>
                      <a:r>
                        <a:rPr lang="en-ZA" sz="3300" u="none" strike="noStrike" cap="none" spc="0">
                          <a:solidFill>
                            <a:schemeClr val="tx1"/>
                          </a:solidFill>
                          <a:effectLst/>
                        </a:rPr>
                        <a:t>4.07</a:t>
                      </a:r>
                      <a:endParaRPr lang="en-ZA" sz="3300" b="0" i="0" u="none" strike="noStrike" cap="none" spc="0">
                        <a:solidFill>
                          <a:schemeClr val="tx1"/>
                        </a:solidFill>
                        <a:effectLst/>
                        <a:latin typeface="Arial" panose="020B0604020202020204" pitchFamily="34" charset="0"/>
                      </a:endParaRPr>
                    </a:p>
                  </a:txBody>
                  <a:tcPr marL="280198" marR="14968" marT="215537" marB="215537" anchor="b">
                    <a:lnL w="6350" cap="flat" cmpd="sng" algn="ctr">
                      <a:solidFill>
                        <a:schemeClr val="tx1">
                          <a:lumMod val="50000"/>
                          <a:lumOff val="50000"/>
                        </a:schemeClr>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1955168787"/>
                  </a:ext>
                </a:extLst>
              </a:tr>
              <a:tr h="1020210">
                <a:tc>
                  <a:txBody>
                    <a:bodyPr/>
                    <a:lstStyle/>
                    <a:p>
                      <a:pPr algn="l" fontAlgn="b"/>
                      <a:r>
                        <a:rPr lang="en-ZA" sz="3300" u="none" strike="noStrike" cap="none" spc="0">
                          <a:solidFill>
                            <a:schemeClr val="tx1"/>
                          </a:solidFill>
                          <a:effectLst/>
                        </a:rPr>
                        <a:t>Technical</a:t>
                      </a:r>
                      <a:endParaRPr lang="en-ZA" sz="3300" b="0" i="0" u="none" strike="noStrike" cap="none" spc="0">
                        <a:solidFill>
                          <a:schemeClr val="tx1"/>
                        </a:solidFill>
                        <a:effectLst/>
                        <a:latin typeface="Arial" panose="020B0604020202020204" pitchFamily="34" charset="0"/>
                      </a:endParaRPr>
                    </a:p>
                  </a:txBody>
                  <a:tcPr marL="280198" marR="14968" marT="215537" marB="215537" anchor="b">
                    <a:lnL w="19050" cap="flat" cmpd="sng" algn="ctr">
                      <a:solidFill>
                        <a:schemeClr val="tx1"/>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9050" cap="flat" cmpd="sng" algn="ctr">
                      <a:solidFill>
                        <a:schemeClr val="tx1"/>
                      </a:solidFill>
                      <a:prstDash val="solid"/>
                    </a:lnB>
                    <a:noFill/>
                  </a:tcPr>
                </a:tc>
                <a:tc>
                  <a:txBody>
                    <a:bodyPr/>
                    <a:lstStyle/>
                    <a:p>
                      <a:pPr algn="r" fontAlgn="b"/>
                      <a:r>
                        <a:rPr lang="en-ZA" sz="3300" u="none" strike="noStrike" cap="none" spc="0" dirty="0">
                          <a:solidFill>
                            <a:schemeClr val="tx1"/>
                          </a:solidFill>
                          <a:effectLst/>
                        </a:rPr>
                        <a:t>3.90</a:t>
                      </a:r>
                      <a:endParaRPr lang="en-ZA" sz="3300" b="0" i="0" u="none" strike="noStrike" cap="none" spc="0" dirty="0">
                        <a:solidFill>
                          <a:schemeClr val="tx1"/>
                        </a:solidFill>
                        <a:effectLst/>
                        <a:latin typeface="Arial" panose="020B0604020202020204" pitchFamily="34" charset="0"/>
                      </a:endParaRPr>
                    </a:p>
                  </a:txBody>
                  <a:tcPr marL="280198" marR="14968" marT="215537" marB="215537" anchor="b">
                    <a:lnL w="6350" cap="flat" cmpd="sng" algn="ctr">
                      <a:solidFill>
                        <a:schemeClr val="tx1">
                          <a:lumMod val="50000"/>
                          <a:lumOff val="50000"/>
                        </a:schemeClr>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9050" cap="flat" cmpd="sng" algn="ctr">
                      <a:solidFill>
                        <a:schemeClr val="tx1"/>
                      </a:solidFill>
                      <a:prstDash val="solid"/>
                    </a:lnB>
                    <a:noFill/>
                  </a:tcPr>
                </a:tc>
                <a:extLst>
                  <a:ext uri="{0D108BD9-81ED-4DB2-BD59-A6C34878D82A}">
                    <a16:rowId xmlns:a16="http://schemas.microsoft.com/office/drawing/2014/main" val="1281663522"/>
                  </a:ext>
                </a:extLst>
              </a:tr>
            </a:tbl>
          </a:graphicData>
        </a:graphic>
      </p:graphicFrame>
    </p:spTree>
    <p:extLst>
      <p:ext uri="{BB962C8B-B14F-4D97-AF65-F5344CB8AC3E}">
        <p14:creationId xmlns:p14="http://schemas.microsoft.com/office/powerpoint/2010/main" val="28098125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9AABF-4F9D-1FAA-3EB9-F35237DAB1B0}"/>
              </a:ext>
            </a:extLst>
          </p:cNvPr>
          <p:cNvSpPr>
            <a:spLocks noGrp="1"/>
          </p:cNvSpPr>
          <p:nvPr>
            <p:ph type="title"/>
          </p:nvPr>
        </p:nvSpPr>
        <p:spPr/>
        <p:txBody>
          <a:bodyPr/>
          <a:lstStyle/>
          <a:p>
            <a:r>
              <a:rPr lang="en-ZA" dirty="0"/>
              <a:t>Findings and conclusion</a:t>
            </a:r>
          </a:p>
        </p:txBody>
      </p:sp>
      <p:sp>
        <p:nvSpPr>
          <p:cNvPr id="3" name="Content Placeholder 2">
            <a:extLst>
              <a:ext uri="{FF2B5EF4-FFF2-40B4-BE49-F238E27FC236}">
                <a16:creationId xmlns:a16="http://schemas.microsoft.com/office/drawing/2014/main" id="{1081C36E-94A3-64C9-E241-6FFD0CB008BC}"/>
              </a:ext>
            </a:extLst>
          </p:cNvPr>
          <p:cNvSpPr>
            <a:spLocks noGrp="1"/>
          </p:cNvSpPr>
          <p:nvPr>
            <p:ph idx="1"/>
          </p:nvPr>
        </p:nvSpPr>
        <p:spPr>
          <a:xfrm>
            <a:off x="838200" y="1349829"/>
            <a:ext cx="10515600" cy="4827134"/>
          </a:xfrm>
        </p:spPr>
        <p:txBody>
          <a:bodyPr>
            <a:normAutofit/>
          </a:bodyPr>
          <a:lstStyle/>
          <a:p>
            <a:r>
              <a:rPr lang="en-ZA" dirty="0"/>
              <a:t>The responses indicated a sense of job and income insecurity</a:t>
            </a:r>
          </a:p>
          <a:p>
            <a:r>
              <a:rPr lang="en-GB" b="0" i="0" dirty="0">
                <a:solidFill>
                  <a:srgbClr val="374151"/>
                </a:solidFill>
                <a:effectLst/>
                <a:latin typeface="Söhne"/>
              </a:rPr>
              <a:t>These conditions can all contribute to job susceptibility </a:t>
            </a:r>
          </a:p>
          <a:p>
            <a:pPr algn="l"/>
            <a:r>
              <a:rPr lang="en-GB" b="0" i="0" dirty="0">
                <a:solidFill>
                  <a:srgbClr val="374151"/>
                </a:solidFill>
                <a:effectLst/>
                <a:latin typeface="Söhne"/>
              </a:rPr>
              <a:t>Job insecurity, can make workers more willing to accept less desirable job conditions, such as lower pay, longer hours, or fewer benefits</a:t>
            </a:r>
          </a:p>
          <a:p>
            <a:pPr algn="l"/>
            <a:r>
              <a:rPr lang="en-GB" b="0" i="0" dirty="0">
                <a:solidFill>
                  <a:srgbClr val="374151"/>
                </a:solidFill>
                <a:effectLst/>
                <a:latin typeface="Söhne"/>
              </a:rPr>
              <a:t>Income insecurity can make workers more willing to accept any job that offers some income, regardless of the quality of the job or the conditions under which they work.</a:t>
            </a:r>
          </a:p>
          <a:p>
            <a:r>
              <a:rPr lang="en-ZA"/>
              <a:t>These </a:t>
            </a:r>
            <a:r>
              <a:rPr lang="en-ZA" dirty="0"/>
              <a:t>conditions also have implications for burnout and job satisfaction </a:t>
            </a:r>
          </a:p>
        </p:txBody>
      </p:sp>
    </p:spTree>
    <p:extLst>
      <p:ext uri="{BB962C8B-B14F-4D97-AF65-F5344CB8AC3E}">
        <p14:creationId xmlns:p14="http://schemas.microsoft.com/office/powerpoint/2010/main" val="2668338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9E84C-8DB2-21C4-A0D1-F21F2C59791D}"/>
              </a:ext>
            </a:extLst>
          </p:cNvPr>
          <p:cNvSpPr>
            <a:spLocks noGrp="1"/>
          </p:cNvSpPr>
          <p:nvPr>
            <p:ph type="title"/>
          </p:nvPr>
        </p:nvSpPr>
        <p:spPr/>
        <p:txBody>
          <a:bodyPr/>
          <a:lstStyle/>
          <a:p>
            <a:r>
              <a:rPr lang="en-US" dirty="0"/>
              <a:t>Political factors</a:t>
            </a:r>
            <a:endParaRPr lang="en-ZA" dirty="0"/>
          </a:p>
        </p:txBody>
      </p:sp>
      <p:graphicFrame>
        <p:nvGraphicFramePr>
          <p:cNvPr id="5" name="Content Placeholder 2">
            <a:extLst>
              <a:ext uri="{FF2B5EF4-FFF2-40B4-BE49-F238E27FC236}">
                <a16:creationId xmlns:a16="http://schemas.microsoft.com/office/drawing/2014/main" id="{2B02B31E-1E91-01BE-3331-AA7B8BBCB7F0}"/>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6122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8FD0E2-73A0-C647-C9A0-38B4FF36C1C2}"/>
              </a:ext>
            </a:extLst>
          </p:cNvPr>
          <p:cNvSpPr>
            <a:spLocks noGrp="1"/>
          </p:cNvSpPr>
          <p:nvPr>
            <p:ph type="title"/>
          </p:nvPr>
        </p:nvSpPr>
        <p:spPr>
          <a:xfrm>
            <a:off x="838200" y="365125"/>
            <a:ext cx="10515600" cy="1325563"/>
          </a:xfrm>
        </p:spPr>
        <p:txBody>
          <a:bodyPr>
            <a:normAutofit/>
          </a:bodyPr>
          <a:lstStyle/>
          <a:p>
            <a:r>
              <a:rPr lang="en-ZA" sz="5400"/>
              <a:t>Economic factors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86FBA83-5A33-6462-DC64-F59E219D4568}"/>
              </a:ext>
            </a:extLst>
          </p:cNvPr>
          <p:cNvSpPr>
            <a:spLocks noGrp="1"/>
          </p:cNvSpPr>
          <p:nvPr>
            <p:ph idx="1"/>
          </p:nvPr>
        </p:nvSpPr>
        <p:spPr>
          <a:xfrm>
            <a:off x="838200" y="1929384"/>
            <a:ext cx="10515600" cy="4251960"/>
          </a:xfrm>
        </p:spPr>
        <p:txBody>
          <a:bodyPr>
            <a:normAutofit/>
          </a:bodyPr>
          <a:lstStyle/>
          <a:p>
            <a:r>
              <a:rPr lang="en-US" sz="2400" b="1" dirty="0"/>
              <a:t>Wage inequality: </a:t>
            </a:r>
            <a:r>
              <a:rPr lang="en-US" sz="2400" dirty="0"/>
              <a:t>The balance of power causing a higher incidence of wage inequality; rising unemployment due to technology displacement and job polarization.</a:t>
            </a:r>
          </a:p>
          <a:p>
            <a:r>
              <a:rPr lang="en-US" sz="2400" b="1" dirty="0"/>
              <a:t>Employment: </a:t>
            </a:r>
            <a:r>
              <a:rPr lang="en-US" sz="2400" dirty="0"/>
              <a:t>Certain jobs are being made redundant, while the demand for certain workers in certain occupations is increasing and new jobs are emerging.  </a:t>
            </a:r>
          </a:p>
          <a:p>
            <a:r>
              <a:rPr lang="en-US" sz="2400" b="1" dirty="0"/>
              <a:t>Job Polarization: </a:t>
            </a:r>
            <a:r>
              <a:rPr lang="en-US" sz="2400" dirty="0"/>
              <a:t>New technologies have reduced the demand for workers performing easily mechanized routine tasks; Low paid jobs are most affected by job losses associated with new technologies; There is a higher relative demand for jobs that that require greater creativity or manual or interpersonal skills; Jobs in the upper wage bands (that require creativity and problem solving) and lower wage bands (requiring manual labor) are in increasing demand.</a:t>
            </a:r>
          </a:p>
          <a:p>
            <a:endParaRPr lang="en-ZA" sz="2200" dirty="0"/>
          </a:p>
        </p:txBody>
      </p:sp>
    </p:spTree>
    <p:extLst>
      <p:ext uri="{BB962C8B-B14F-4D97-AF65-F5344CB8AC3E}">
        <p14:creationId xmlns:p14="http://schemas.microsoft.com/office/powerpoint/2010/main" val="1213502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1EAD62-1343-13C2-2091-430D0F93B086}"/>
              </a:ext>
            </a:extLst>
          </p:cNvPr>
          <p:cNvSpPr>
            <a:spLocks noGrp="1"/>
          </p:cNvSpPr>
          <p:nvPr>
            <p:ph type="title"/>
          </p:nvPr>
        </p:nvSpPr>
        <p:spPr>
          <a:xfrm>
            <a:off x="635000" y="640823"/>
            <a:ext cx="3418659" cy="5583148"/>
          </a:xfrm>
        </p:spPr>
        <p:txBody>
          <a:bodyPr anchor="ctr">
            <a:normAutofit/>
          </a:bodyPr>
          <a:lstStyle/>
          <a:p>
            <a:r>
              <a:rPr lang="en-ZA" sz="5400"/>
              <a:t>Social factors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13B00E96-1F28-D254-2C3D-BF4A705AC4D1}"/>
              </a:ext>
            </a:extLst>
          </p:cNvPr>
          <p:cNvGraphicFramePr>
            <a:graphicFrameLocks noGrp="1"/>
          </p:cNvGraphicFramePr>
          <p:nvPr>
            <p:ph idx="1"/>
            <p:extLst>
              <p:ext uri="{D42A27DB-BD31-4B8C-83A1-F6EECF244321}">
                <p14:modId xmlns:p14="http://schemas.microsoft.com/office/powerpoint/2010/main" val="1297553633"/>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4285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1EAD62-1343-13C2-2091-430D0F93B086}"/>
              </a:ext>
            </a:extLst>
          </p:cNvPr>
          <p:cNvSpPr>
            <a:spLocks noGrp="1"/>
          </p:cNvSpPr>
          <p:nvPr>
            <p:ph type="title"/>
          </p:nvPr>
        </p:nvSpPr>
        <p:spPr>
          <a:xfrm>
            <a:off x="635000" y="640823"/>
            <a:ext cx="3418659" cy="5583148"/>
          </a:xfrm>
        </p:spPr>
        <p:txBody>
          <a:bodyPr anchor="ctr">
            <a:normAutofit/>
          </a:bodyPr>
          <a:lstStyle/>
          <a:p>
            <a:r>
              <a:rPr lang="en-ZA" sz="5400"/>
              <a:t>Social factors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AC74D6E1-E2A2-BF4E-572A-F12BAB4ECC20}"/>
              </a:ext>
            </a:extLst>
          </p:cNvPr>
          <p:cNvGraphicFramePr>
            <a:graphicFrameLocks noGrp="1"/>
          </p:cNvGraphicFramePr>
          <p:nvPr>
            <p:ph idx="1"/>
            <p:extLst>
              <p:ext uri="{D42A27DB-BD31-4B8C-83A1-F6EECF244321}">
                <p14:modId xmlns:p14="http://schemas.microsoft.com/office/powerpoint/2010/main" val="909815314"/>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39163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3EA1E0-AF93-074D-4672-28A58739B028}"/>
              </a:ext>
            </a:extLst>
          </p:cNvPr>
          <p:cNvSpPr>
            <a:spLocks noGrp="1"/>
          </p:cNvSpPr>
          <p:nvPr>
            <p:ph type="title"/>
          </p:nvPr>
        </p:nvSpPr>
        <p:spPr>
          <a:xfrm>
            <a:off x="838200" y="365125"/>
            <a:ext cx="10515600" cy="1325563"/>
          </a:xfrm>
        </p:spPr>
        <p:txBody>
          <a:bodyPr>
            <a:normAutofit/>
          </a:bodyPr>
          <a:lstStyle/>
          <a:p>
            <a:r>
              <a:rPr lang="en-ZA" sz="5400"/>
              <a:t>Technological</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0C2356E-6567-DDA8-6222-7862A3236465}"/>
              </a:ext>
            </a:extLst>
          </p:cNvPr>
          <p:cNvSpPr>
            <a:spLocks noGrp="1"/>
          </p:cNvSpPr>
          <p:nvPr>
            <p:ph idx="1"/>
          </p:nvPr>
        </p:nvSpPr>
        <p:spPr>
          <a:xfrm>
            <a:off x="838200" y="1929384"/>
            <a:ext cx="10515600" cy="4251960"/>
          </a:xfrm>
        </p:spPr>
        <p:txBody>
          <a:bodyPr>
            <a:normAutofit/>
          </a:bodyPr>
          <a:lstStyle/>
          <a:p>
            <a:r>
              <a:rPr lang="en-US" sz="2200" b="1"/>
              <a:t>Gig work: </a:t>
            </a:r>
            <a:r>
              <a:rPr lang="en-US" sz="2200"/>
              <a:t>Gig workers fall within the classification of new forms of work, where workers have no long term formal contractual arrangements with an employer and operate as contractors to fulfill very specific roles or tasks.</a:t>
            </a:r>
          </a:p>
          <a:p>
            <a:r>
              <a:rPr lang="en-US" sz="2200" b="1"/>
              <a:t>Telework: </a:t>
            </a:r>
            <a:r>
              <a:rPr lang="en-US" sz="2200"/>
              <a:t>Refers to the ability to away from a formal, physical workplace.  This form of work has become much more widespread since the start of the global Covid 19 pandemic.  </a:t>
            </a:r>
          </a:p>
          <a:p>
            <a:r>
              <a:rPr lang="en-US" sz="2200" b="1"/>
              <a:t>Automation: </a:t>
            </a:r>
            <a:r>
              <a:rPr lang="en-US" sz="2200"/>
              <a:t>This phenomenon refers to the ability for jobs or tasks to be completed partially or fully by technology.</a:t>
            </a:r>
          </a:p>
          <a:p>
            <a:r>
              <a:rPr lang="en-US" sz="2200" b="1"/>
              <a:t>New forms of work: </a:t>
            </a:r>
            <a:r>
              <a:rPr lang="en-US" sz="2200"/>
              <a:t>‘New forms of work’ is an umbrella term that describes how traditional working arrangements are changing and relates to the place, time and nature of work, as well as the contract between worker and employer.</a:t>
            </a:r>
          </a:p>
          <a:p>
            <a:r>
              <a:rPr lang="en-US" sz="2200" b="1"/>
              <a:t>Crowd work: </a:t>
            </a:r>
            <a:r>
              <a:rPr lang="en-US" sz="2200"/>
              <a:t>Individuals outside of the organization can pitch to fulfil projects or roles.</a:t>
            </a:r>
          </a:p>
        </p:txBody>
      </p:sp>
    </p:spTree>
    <p:extLst>
      <p:ext uri="{BB962C8B-B14F-4D97-AF65-F5344CB8AC3E}">
        <p14:creationId xmlns:p14="http://schemas.microsoft.com/office/powerpoint/2010/main" val="1115914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3EA1E0-AF93-074D-4672-28A58739B028}"/>
              </a:ext>
            </a:extLst>
          </p:cNvPr>
          <p:cNvSpPr>
            <a:spLocks noGrp="1"/>
          </p:cNvSpPr>
          <p:nvPr>
            <p:ph type="title"/>
          </p:nvPr>
        </p:nvSpPr>
        <p:spPr>
          <a:xfrm>
            <a:off x="5297762" y="329184"/>
            <a:ext cx="6251110" cy="1783080"/>
          </a:xfrm>
        </p:spPr>
        <p:txBody>
          <a:bodyPr anchor="b">
            <a:normAutofit/>
          </a:bodyPr>
          <a:lstStyle/>
          <a:p>
            <a:r>
              <a:rPr lang="en-ZA" sz="5400"/>
              <a:t>Technological</a:t>
            </a:r>
          </a:p>
        </p:txBody>
      </p:sp>
      <p:pic>
        <p:nvPicPr>
          <p:cNvPr id="5" name="Picture 4" descr="Electronic circuit board">
            <a:extLst>
              <a:ext uri="{FF2B5EF4-FFF2-40B4-BE49-F238E27FC236}">
                <a16:creationId xmlns:a16="http://schemas.microsoft.com/office/drawing/2014/main" id="{783B4ACE-EE23-9220-EAE2-79AF6AEBF185}"/>
              </a:ext>
            </a:extLst>
          </p:cNvPr>
          <p:cNvPicPr>
            <a:picLocks noChangeAspect="1"/>
          </p:cNvPicPr>
          <p:nvPr/>
        </p:nvPicPr>
        <p:blipFill rotWithShape="1">
          <a:blip r:embed="rId2"/>
          <a:srcRect l="43250" r="11419" b="-1"/>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0C2356E-6567-DDA8-6222-7862A3236465}"/>
              </a:ext>
            </a:extLst>
          </p:cNvPr>
          <p:cNvSpPr>
            <a:spLocks noGrp="1"/>
          </p:cNvSpPr>
          <p:nvPr>
            <p:ph idx="1"/>
          </p:nvPr>
        </p:nvSpPr>
        <p:spPr>
          <a:xfrm>
            <a:off x="5297762" y="2706624"/>
            <a:ext cx="6251110" cy="3483864"/>
          </a:xfrm>
        </p:spPr>
        <p:txBody>
          <a:bodyPr>
            <a:normAutofit/>
          </a:bodyPr>
          <a:lstStyle/>
          <a:p>
            <a:r>
              <a:rPr lang="en-US" sz="1700" b="1"/>
              <a:t>Innovation: </a:t>
            </a:r>
            <a:r>
              <a:rPr lang="en-US" sz="1700"/>
              <a:t>Refers to changes in processes and systems that allow organizations to deliver products and services more efficiently and effectively.</a:t>
            </a:r>
          </a:p>
          <a:p>
            <a:r>
              <a:rPr lang="en-US" sz="1700" b="1"/>
              <a:t>Digital Transformation:</a:t>
            </a:r>
            <a:r>
              <a:rPr lang="en-US" sz="1700"/>
              <a:t> Refers to changes in the industry and organizations brought about by new digital technologies.</a:t>
            </a:r>
          </a:p>
          <a:p>
            <a:r>
              <a:rPr lang="en-US" sz="1700" b="1"/>
              <a:t>E-HRM:</a:t>
            </a:r>
            <a:r>
              <a:rPr lang="en-US" sz="1700"/>
              <a:t> Refers to changes in how the HR function is managed through digital technologies.</a:t>
            </a:r>
          </a:p>
          <a:p>
            <a:r>
              <a:rPr lang="en-US" sz="1700" b="1"/>
              <a:t>HR Analytics:</a:t>
            </a:r>
            <a:r>
              <a:rPr lang="en-US" sz="1700"/>
              <a:t> Data analytics can be used to monitor worker data and track performance.  This is unsettling to workers and may lead to violations of worker privacy.</a:t>
            </a:r>
          </a:p>
          <a:p>
            <a:r>
              <a:rPr lang="en-US" sz="1700" b="1"/>
              <a:t>Virtual HR: </a:t>
            </a:r>
            <a:r>
              <a:rPr lang="en-US" sz="1700"/>
              <a:t>HR functions can be delivered effectively through employee self-service portals and other electronic mechanisms.</a:t>
            </a:r>
          </a:p>
        </p:txBody>
      </p:sp>
    </p:spTree>
    <p:extLst>
      <p:ext uri="{BB962C8B-B14F-4D97-AF65-F5344CB8AC3E}">
        <p14:creationId xmlns:p14="http://schemas.microsoft.com/office/powerpoint/2010/main" val="1060863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35943AF-E03F-2C89-BE1F-6FA6CC4009B5}"/>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7200" kern="1200">
                <a:solidFill>
                  <a:schemeClr val="tx1"/>
                </a:solidFill>
                <a:latin typeface="+mj-lt"/>
                <a:ea typeface="+mj-ea"/>
                <a:cs typeface="+mj-cs"/>
              </a:rPr>
              <a:t>Job susceptibility</a:t>
            </a:r>
          </a:p>
        </p:txBody>
      </p:sp>
      <p:sp>
        <p:nvSpPr>
          <p:cNvPr id="3" name="Content Placeholder 2">
            <a:extLst>
              <a:ext uri="{FF2B5EF4-FFF2-40B4-BE49-F238E27FC236}">
                <a16:creationId xmlns:a16="http://schemas.microsoft.com/office/drawing/2014/main" id="{6B6245BD-95DC-2BEE-770D-A78CCEC4F506}"/>
              </a:ext>
            </a:extLst>
          </p:cNvPr>
          <p:cNvSpPr>
            <a:spLocks noGrp="1"/>
          </p:cNvSpPr>
          <p:nvPr>
            <p:ph idx="1"/>
          </p:nvPr>
        </p:nvSpPr>
        <p:spPr>
          <a:xfrm>
            <a:off x="1966912" y="5645150"/>
            <a:ext cx="8258176" cy="631825"/>
          </a:xfrm>
        </p:spPr>
        <p:txBody>
          <a:bodyPr vert="horz" lIns="91440" tIns="45720" rIns="91440" bIns="45720" rtlCol="0" anchor="ctr">
            <a:normAutofit/>
          </a:bodyPr>
          <a:lstStyle/>
          <a:p>
            <a:pPr marL="0" indent="0" algn="ctr">
              <a:buNone/>
            </a:pPr>
            <a:r>
              <a:rPr lang="en-US" kern="1200">
                <a:solidFill>
                  <a:schemeClr val="tx1"/>
                </a:solidFill>
                <a:latin typeface="+mn-lt"/>
                <a:ea typeface="+mn-ea"/>
                <a:cs typeface="+mn-cs"/>
              </a:rPr>
              <a:t>Jobs are at risk.</a:t>
            </a:r>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87440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TotalTime>
  <Words>1312</Words>
  <Application>Microsoft Office PowerPoint</Application>
  <PresentationFormat>Widescreen</PresentationFormat>
  <Paragraphs>215</Paragraphs>
  <Slides>23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Söhne</vt:lpstr>
      <vt:lpstr>Office Theme</vt:lpstr>
      <vt:lpstr>The Future of Work in the Broadcasting Sector: Preliminary Results</vt:lpstr>
      <vt:lpstr>PowerPoint Presentation</vt:lpstr>
      <vt:lpstr>Political factors</vt:lpstr>
      <vt:lpstr>Economic factors</vt:lpstr>
      <vt:lpstr>Social factors</vt:lpstr>
      <vt:lpstr>Social factors</vt:lpstr>
      <vt:lpstr>Technological</vt:lpstr>
      <vt:lpstr>Technological</vt:lpstr>
      <vt:lpstr>Job susceptibility</vt:lpstr>
      <vt:lpstr>PowerPoint Presentation</vt:lpstr>
      <vt:lpstr>Broadcasting sector</vt:lpstr>
      <vt:lpstr>Demographics</vt:lpstr>
      <vt:lpstr>There are adequate job opportunities</vt:lpstr>
      <vt:lpstr>Workers feel a sense of job insecurity.</vt:lpstr>
      <vt:lpstr>Jobs are at risk</vt:lpstr>
      <vt:lpstr>Fair wages</vt:lpstr>
      <vt:lpstr>Certain occupational types are becoming redundant</vt:lpstr>
      <vt:lpstr>New occupations are emerging</vt:lpstr>
      <vt:lpstr>Education is adapting to respond to the changing education and skills demands in the sector</vt:lpstr>
      <vt:lpstr>The job market has become more competitive.</vt:lpstr>
      <vt:lpstr>I have the capacity to adopt emerging technologies to fulfill my job role</vt:lpstr>
      <vt:lpstr>Older or less technology savvy workers feel insecure in their jobs</vt:lpstr>
      <vt:lpstr>Findings and 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Twinomurinzi, Hossana</dc:creator>
  <cp:lastModifiedBy>Taki</cp:lastModifiedBy>
  <cp:revision>34</cp:revision>
  <dcterms:created xsi:type="dcterms:W3CDTF">2023-02-17T08:16:56Z</dcterms:created>
  <dcterms:modified xsi:type="dcterms:W3CDTF">2023-02-17T11:02:00Z</dcterms:modified>
</cp:coreProperties>
</file>