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65" r:id="rId3"/>
    <p:sldId id="273" r:id="rId4"/>
    <p:sldId id="278" r:id="rId5"/>
    <p:sldId id="279" r:id="rId6"/>
    <p:sldId id="280" r:id="rId7"/>
    <p:sldId id="283" r:id="rId8"/>
    <p:sldId id="281" r:id="rId9"/>
    <p:sldId id="282" r:id="rId10"/>
    <p:sldId id="267" r:id="rId11"/>
    <p:sldId id="284" r:id="rId12"/>
    <p:sldId id="275" r:id="rId13"/>
    <p:sldId id="25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DE5AED-3D0D-47E7-9A38-08CC30594A01}" v="46" dt="2023-02-16T04:24:51.0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38"/>
    <p:restoredTop sz="93430" autoAdjust="0"/>
  </p:normalViewPr>
  <p:slideViewPr>
    <p:cSldViewPr snapToGrid="0" snapToObjects="1">
      <p:cViewPr varScale="1">
        <p:scale>
          <a:sx n="59" d="100"/>
          <a:sy n="59" d="100"/>
        </p:scale>
        <p:origin x="1232"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ZA" sz="1800" dirty="0">
                <a:latin typeface="Times New Roman" panose="02020603050405020304" pitchFamily="18" charset="0"/>
                <a:cs typeface="Times New Roman" panose="02020603050405020304" pitchFamily="18" charset="0"/>
              </a:rPr>
              <a:t>No of articles per</a:t>
            </a:r>
            <a:r>
              <a:rPr lang="en-ZA" sz="1800" baseline="0" dirty="0">
                <a:latin typeface="Times New Roman" panose="02020603050405020304" pitchFamily="18" charset="0"/>
                <a:cs typeface="Times New Roman" panose="02020603050405020304" pitchFamily="18" charset="0"/>
              </a:rPr>
              <a:t> financial  services sector </a:t>
            </a:r>
            <a:endParaRPr lang="en-ZA" sz="1800" dirty="0">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Sheet2!$B$2:$B$7</c:f>
              <c:strCache>
                <c:ptCount val="6"/>
                <c:pt idx="0">
                  <c:v>Bankruptcy</c:v>
                </c:pt>
                <c:pt idx="1">
                  <c:v>Credit default prediction</c:v>
                </c:pt>
                <c:pt idx="2">
                  <c:v>Forecasting Stock Market Performance</c:v>
                </c:pt>
                <c:pt idx="3">
                  <c:v>Fraud detection</c:v>
                </c:pt>
                <c:pt idx="4">
                  <c:v>General</c:v>
                </c:pt>
                <c:pt idx="5">
                  <c:v>Risk Management</c:v>
                </c:pt>
              </c:strCache>
            </c:strRef>
          </c:cat>
          <c:val>
            <c:numRef>
              <c:f>Sheet2!$C$2:$C$7</c:f>
              <c:numCache>
                <c:formatCode>General</c:formatCode>
                <c:ptCount val="6"/>
                <c:pt idx="0">
                  <c:v>8</c:v>
                </c:pt>
                <c:pt idx="1">
                  <c:v>6</c:v>
                </c:pt>
                <c:pt idx="2">
                  <c:v>5</c:v>
                </c:pt>
                <c:pt idx="3">
                  <c:v>7</c:v>
                </c:pt>
                <c:pt idx="4">
                  <c:v>5</c:v>
                </c:pt>
                <c:pt idx="5">
                  <c:v>4</c:v>
                </c:pt>
              </c:numCache>
            </c:numRef>
          </c:val>
          <c:extLst>
            <c:ext xmlns:c16="http://schemas.microsoft.com/office/drawing/2014/chart" uri="{C3380CC4-5D6E-409C-BE32-E72D297353CC}">
              <c16:uniqueId val="{00000000-9F88-4611-99BD-252C9E440FE1}"/>
            </c:ext>
          </c:extLst>
        </c:ser>
        <c:dLbls>
          <c:dLblPos val="inEnd"/>
          <c:showLegendKey val="0"/>
          <c:showVal val="1"/>
          <c:showCatName val="0"/>
          <c:showSerName val="0"/>
          <c:showPercent val="0"/>
          <c:showBubbleSize val="0"/>
        </c:dLbls>
        <c:gapWidth val="65"/>
        <c:axId val="689081551"/>
        <c:axId val="689079887"/>
      </c:barChart>
      <c:catAx>
        <c:axId val="689081551"/>
        <c:scaling>
          <c:orientation val="minMax"/>
        </c:scaling>
        <c:delete val="0"/>
        <c:axPos val="l"/>
        <c:title>
          <c:tx>
            <c:rich>
              <a:bodyPr rot="-540000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ZA" sz="1400" dirty="0">
                    <a:latin typeface="Times New Roman" panose="02020603050405020304" pitchFamily="18" charset="0"/>
                    <a:cs typeface="Times New Roman" panose="02020603050405020304" pitchFamily="18" charset="0"/>
                  </a:rPr>
                  <a:t>Machine</a:t>
                </a:r>
                <a:r>
                  <a:rPr lang="en-ZA" sz="1400" baseline="0" dirty="0">
                    <a:latin typeface="Times New Roman" panose="02020603050405020304" pitchFamily="18" charset="0"/>
                    <a:cs typeface="Times New Roman" panose="02020603050405020304" pitchFamily="18" charset="0"/>
                  </a:rPr>
                  <a:t> Learning use</a:t>
                </a:r>
                <a:endParaRPr lang="en-ZA" sz="1400" dirty="0">
                  <a:latin typeface="Times New Roman" panose="02020603050405020304" pitchFamily="18" charset="0"/>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400" b="0" i="0" u="none" strike="noStrike" kern="1200" cap="all"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crossAx val="689079887"/>
        <c:crosses val="autoZero"/>
        <c:auto val="1"/>
        <c:lblAlgn val="ctr"/>
        <c:lblOffset val="100"/>
        <c:noMultiLvlLbl val="0"/>
      </c:catAx>
      <c:valAx>
        <c:axId val="689079887"/>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r>
                  <a:rPr lang="en-ZA" sz="1400" dirty="0" err="1">
                    <a:latin typeface="Times New Roman" panose="02020603050405020304" pitchFamily="18" charset="0"/>
                    <a:cs typeface="Times New Roman" panose="02020603050405020304" pitchFamily="18" charset="0"/>
                  </a:rPr>
                  <a:t>No.of</a:t>
                </a:r>
                <a:r>
                  <a:rPr lang="en-ZA" sz="1400">
                    <a:latin typeface="Times New Roman" panose="02020603050405020304" pitchFamily="18" charset="0"/>
                    <a:cs typeface="Times New Roman" panose="02020603050405020304" pitchFamily="18" charset="0"/>
                  </a:rPr>
                  <a:t> articles</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crossAx val="689081551"/>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800" b="1" dirty="0">
                <a:latin typeface="Times New Roman" panose="02020603050405020304" pitchFamily="18" charset="0"/>
                <a:cs typeface="Times New Roman" panose="02020603050405020304" pitchFamily="18" charset="0"/>
              </a:rPr>
              <a:t>Breakdown of common machine learning models per financial services sector</a:t>
            </a:r>
          </a:p>
        </c:rich>
      </c:tx>
      <c:layout>
        <c:manualLayout>
          <c:xMode val="edge"/>
          <c:yMode val="edge"/>
          <c:x val="0.17898767770861354"/>
          <c:y val="5.6454753285274748E-4"/>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909154537500994"/>
          <c:y val="0.16955285897173186"/>
          <c:w val="0.84646401018054562"/>
          <c:h val="0.5938898773958331"/>
        </c:manualLayout>
      </c:layout>
      <c:barChart>
        <c:barDir val="col"/>
        <c:grouping val="percentStacked"/>
        <c:varyColors val="0"/>
        <c:ser>
          <c:idx val="0"/>
          <c:order val="0"/>
          <c:tx>
            <c:strRef>
              <c:f>Sheet2!$B$9</c:f>
              <c:strCache>
                <c:ptCount val="1"/>
                <c:pt idx="0">
                  <c:v>Support Vector Machine</c:v>
                </c:pt>
              </c:strCache>
            </c:strRef>
          </c:tx>
          <c:spPr>
            <a:solidFill>
              <a:schemeClr val="accent1"/>
            </a:solidFill>
            <a:ln>
              <a:noFill/>
            </a:ln>
            <a:effectLst/>
          </c:spPr>
          <c:invertIfNegative val="0"/>
          <c:cat>
            <c:strRef>
              <c:f>Sheet2!$A$10:$A$14</c:f>
              <c:strCache>
                <c:ptCount val="5"/>
                <c:pt idx="0">
                  <c:v>Bankruptcy prediction</c:v>
                </c:pt>
                <c:pt idx="1">
                  <c:v>Credit default prediction</c:v>
                </c:pt>
                <c:pt idx="2">
                  <c:v>Forecasting stock market performance</c:v>
                </c:pt>
                <c:pt idx="3">
                  <c:v>Fraud detection</c:v>
                </c:pt>
                <c:pt idx="4">
                  <c:v>Risk Management</c:v>
                </c:pt>
              </c:strCache>
            </c:strRef>
          </c:cat>
          <c:val>
            <c:numRef>
              <c:f>Sheet2!$B$10:$B$14</c:f>
              <c:numCache>
                <c:formatCode>General</c:formatCode>
                <c:ptCount val="5"/>
                <c:pt idx="0">
                  <c:v>6</c:v>
                </c:pt>
                <c:pt idx="1">
                  <c:v>2</c:v>
                </c:pt>
                <c:pt idx="2">
                  <c:v>0</c:v>
                </c:pt>
                <c:pt idx="3">
                  <c:v>3</c:v>
                </c:pt>
                <c:pt idx="4">
                  <c:v>2</c:v>
                </c:pt>
              </c:numCache>
            </c:numRef>
          </c:val>
          <c:extLst>
            <c:ext xmlns:c16="http://schemas.microsoft.com/office/drawing/2014/chart" uri="{C3380CC4-5D6E-409C-BE32-E72D297353CC}">
              <c16:uniqueId val="{00000000-27E9-4A5B-8F71-2F43A78AEDFD}"/>
            </c:ext>
          </c:extLst>
        </c:ser>
        <c:ser>
          <c:idx val="1"/>
          <c:order val="1"/>
          <c:tx>
            <c:strRef>
              <c:f>Sheet2!$C$9</c:f>
              <c:strCache>
                <c:ptCount val="1"/>
                <c:pt idx="0">
                  <c:v>Neural Network</c:v>
                </c:pt>
              </c:strCache>
            </c:strRef>
          </c:tx>
          <c:spPr>
            <a:solidFill>
              <a:schemeClr val="accent2"/>
            </a:solidFill>
            <a:ln>
              <a:noFill/>
            </a:ln>
            <a:effectLst/>
          </c:spPr>
          <c:invertIfNegative val="0"/>
          <c:cat>
            <c:strRef>
              <c:f>Sheet2!$A$10:$A$14</c:f>
              <c:strCache>
                <c:ptCount val="5"/>
                <c:pt idx="0">
                  <c:v>Bankruptcy prediction</c:v>
                </c:pt>
                <c:pt idx="1">
                  <c:v>Credit default prediction</c:v>
                </c:pt>
                <c:pt idx="2">
                  <c:v>Forecasting stock market performance</c:v>
                </c:pt>
                <c:pt idx="3">
                  <c:v>Fraud detection</c:v>
                </c:pt>
                <c:pt idx="4">
                  <c:v>Risk Management</c:v>
                </c:pt>
              </c:strCache>
            </c:strRef>
          </c:cat>
          <c:val>
            <c:numRef>
              <c:f>Sheet2!$C$10:$C$14</c:f>
              <c:numCache>
                <c:formatCode>General</c:formatCode>
                <c:ptCount val="5"/>
                <c:pt idx="0">
                  <c:v>4</c:v>
                </c:pt>
                <c:pt idx="1">
                  <c:v>1</c:v>
                </c:pt>
                <c:pt idx="2">
                  <c:v>3</c:v>
                </c:pt>
                <c:pt idx="3">
                  <c:v>3</c:v>
                </c:pt>
                <c:pt idx="4">
                  <c:v>2</c:v>
                </c:pt>
              </c:numCache>
            </c:numRef>
          </c:val>
          <c:extLst>
            <c:ext xmlns:c16="http://schemas.microsoft.com/office/drawing/2014/chart" uri="{C3380CC4-5D6E-409C-BE32-E72D297353CC}">
              <c16:uniqueId val="{00000001-27E9-4A5B-8F71-2F43A78AEDFD}"/>
            </c:ext>
          </c:extLst>
        </c:ser>
        <c:ser>
          <c:idx val="2"/>
          <c:order val="2"/>
          <c:tx>
            <c:strRef>
              <c:f>Sheet2!$D$9</c:f>
              <c:strCache>
                <c:ptCount val="1"/>
                <c:pt idx="0">
                  <c:v>Ensemble/Hybrid</c:v>
                </c:pt>
              </c:strCache>
            </c:strRef>
          </c:tx>
          <c:spPr>
            <a:solidFill>
              <a:schemeClr val="accent3"/>
            </a:solidFill>
            <a:ln>
              <a:noFill/>
            </a:ln>
            <a:effectLst/>
          </c:spPr>
          <c:invertIfNegative val="0"/>
          <c:cat>
            <c:strRef>
              <c:f>Sheet2!$A$10:$A$14</c:f>
              <c:strCache>
                <c:ptCount val="5"/>
                <c:pt idx="0">
                  <c:v>Bankruptcy prediction</c:v>
                </c:pt>
                <c:pt idx="1">
                  <c:v>Credit default prediction</c:v>
                </c:pt>
                <c:pt idx="2">
                  <c:v>Forecasting stock market performance</c:v>
                </c:pt>
                <c:pt idx="3">
                  <c:v>Fraud detection</c:v>
                </c:pt>
                <c:pt idx="4">
                  <c:v>Risk Management</c:v>
                </c:pt>
              </c:strCache>
            </c:strRef>
          </c:cat>
          <c:val>
            <c:numRef>
              <c:f>Sheet2!$D$10:$D$14</c:f>
              <c:numCache>
                <c:formatCode>General</c:formatCode>
                <c:ptCount val="5"/>
                <c:pt idx="0">
                  <c:v>8</c:v>
                </c:pt>
                <c:pt idx="1">
                  <c:v>2</c:v>
                </c:pt>
                <c:pt idx="2">
                  <c:v>2</c:v>
                </c:pt>
                <c:pt idx="3">
                  <c:v>3</c:v>
                </c:pt>
                <c:pt idx="4">
                  <c:v>1</c:v>
                </c:pt>
              </c:numCache>
            </c:numRef>
          </c:val>
          <c:extLst>
            <c:ext xmlns:c16="http://schemas.microsoft.com/office/drawing/2014/chart" uri="{C3380CC4-5D6E-409C-BE32-E72D297353CC}">
              <c16:uniqueId val="{00000002-27E9-4A5B-8F71-2F43A78AEDFD}"/>
            </c:ext>
          </c:extLst>
        </c:ser>
        <c:ser>
          <c:idx val="3"/>
          <c:order val="3"/>
          <c:tx>
            <c:strRef>
              <c:f>Sheet2!$E$9</c:f>
              <c:strCache>
                <c:ptCount val="1"/>
                <c:pt idx="0">
                  <c:v>Deep learning</c:v>
                </c:pt>
              </c:strCache>
            </c:strRef>
          </c:tx>
          <c:spPr>
            <a:solidFill>
              <a:schemeClr val="accent4"/>
            </a:solidFill>
            <a:ln>
              <a:noFill/>
            </a:ln>
            <a:effectLst/>
          </c:spPr>
          <c:invertIfNegative val="0"/>
          <c:cat>
            <c:strRef>
              <c:f>Sheet2!$A$10:$A$14</c:f>
              <c:strCache>
                <c:ptCount val="5"/>
                <c:pt idx="0">
                  <c:v>Bankruptcy prediction</c:v>
                </c:pt>
                <c:pt idx="1">
                  <c:v>Credit default prediction</c:v>
                </c:pt>
                <c:pt idx="2">
                  <c:v>Forecasting stock market performance</c:v>
                </c:pt>
                <c:pt idx="3">
                  <c:v>Fraud detection</c:v>
                </c:pt>
                <c:pt idx="4">
                  <c:v>Risk Management</c:v>
                </c:pt>
              </c:strCache>
            </c:strRef>
          </c:cat>
          <c:val>
            <c:numRef>
              <c:f>Sheet2!$E$10:$E$14</c:f>
              <c:numCache>
                <c:formatCode>General</c:formatCode>
                <c:ptCount val="5"/>
                <c:pt idx="0">
                  <c:v>0</c:v>
                </c:pt>
                <c:pt idx="1">
                  <c:v>1</c:v>
                </c:pt>
                <c:pt idx="2">
                  <c:v>1</c:v>
                </c:pt>
                <c:pt idx="3">
                  <c:v>0</c:v>
                </c:pt>
                <c:pt idx="4">
                  <c:v>1</c:v>
                </c:pt>
              </c:numCache>
            </c:numRef>
          </c:val>
          <c:extLst>
            <c:ext xmlns:c16="http://schemas.microsoft.com/office/drawing/2014/chart" uri="{C3380CC4-5D6E-409C-BE32-E72D297353CC}">
              <c16:uniqueId val="{00000003-27E9-4A5B-8F71-2F43A78AEDFD}"/>
            </c:ext>
          </c:extLst>
        </c:ser>
        <c:ser>
          <c:idx val="4"/>
          <c:order val="4"/>
          <c:tx>
            <c:strRef>
              <c:f>Sheet2!$F$9</c:f>
              <c:strCache>
                <c:ptCount val="1"/>
                <c:pt idx="0">
                  <c:v>Clustering</c:v>
                </c:pt>
              </c:strCache>
            </c:strRef>
          </c:tx>
          <c:spPr>
            <a:solidFill>
              <a:schemeClr val="accent5"/>
            </a:solidFill>
            <a:ln>
              <a:noFill/>
            </a:ln>
            <a:effectLst/>
          </c:spPr>
          <c:invertIfNegative val="0"/>
          <c:cat>
            <c:strRef>
              <c:f>Sheet2!$A$10:$A$14</c:f>
              <c:strCache>
                <c:ptCount val="5"/>
                <c:pt idx="0">
                  <c:v>Bankruptcy prediction</c:v>
                </c:pt>
                <c:pt idx="1">
                  <c:v>Credit default prediction</c:v>
                </c:pt>
                <c:pt idx="2">
                  <c:v>Forecasting stock market performance</c:v>
                </c:pt>
                <c:pt idx="3">
                  <c:v>Fraud detection</c:v>
                </c:pt>
                <c:pt idx="4">
                  <c:v>Risk Management</c:v>
                </c:pt>
              </c:strCache>
            </c:strRef>
          </c:cat>
          <c:val>
            <c:numRef>
              <c:f>Sheet2!$F$10:$F$14</c:f>
              <c:numCache>
                <c:formatCode>General</c:formatCode>
                <c:ptCount val="5"/>
                <c:pt idx="0">
                  <c:v>1</c:v>
                </c:pt>
                <c:pt idx="1">
                  <c:v>2</c:v>
                </c:pt>
                <c:pt idx="2">
                  <c:v>0</c:v>
                </c:pt>
                <c:pt idx="3">
                  <c:v>2</c:v>
                </c:pt>
                <c:pt idx="4">
                  <c:v>1</c:v>
                </c:pt>
              </c:numCache>
            </c:numRef>
          </c:val>
          <c:extLst>
            <c:ext xmlns:c16="http://schemas.microsoft.com/office/drawing/2014/chart" uri="{C3380CC4-5D6E-409C-BE32-E72D297353CC}">
              <c16:uniqueId val="{00000004-27E9-4A5B-8F71-2F43A78AEDFD}"/>
            </c:ext>
          </c:extLst>
        </c:ser>
        <c:dLbls>
          <c:showLegendKey val="0"/>
          <c:showVal val="0"/>
          <c:showCatName val="0"/>
          <c:showSerName val="0"/>
          <c:showPercent val="0"/>
          <c:showBubbleSize val="0"/>
        </c:dLbls>
        <c:gapWidth val="150"/>
        <c:overlap val="100"/>
        <c:axId val="517294352"/>
        <c:axId val="517305168"/>
      </c:barChart>
      <c:catAx>
        <c:axId val="51729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517305168"/>
        <c:crosses val="autoZero"/>
        <c:auto val="1"/>
        <c:lblAlgn val="ctr"/>
        <c:lblOffset val="100"/>
        <c:noMultiLvlLbl val="0"/>
      </c:catAx>
      <c:valAx>
        <c:axId val="517305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17294352"/>
        <c:crosses val="autoZero"/>
        <c:crossBetween val="between"/>
      </c:valAx>
      <c:spPr>
        <a:noFill/>
        <a:ln>
          <a:noFill/>
        </a:ln>
        <a:effectLst/>
      </c:spPr>
    </c:plotArea>
    <c:legend>
      <c:legendPos val="b"/>
      <c:layout>
        <c:manualLayout>
          <c:xMode val="edge"/>
          <c:yMode val="edge"/>
          <c:x val="5.5748577355040324E-2"/>
          <c:y val="0.91732181995291828"/>
          <c:w val="0.93172302829234954"/>
          <c:h val="5.8486074657334498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6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485D45-E7DB-423A-A219-6C58B85E9EE6}" type="datetimeFigureOut">
              <a:rPr lang="en-ZA" smtClean="0"/>
              <a:t>2023/02/16</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9BE929-0BDA-4AB8-BE04-023780C3B0DE}" type="slidenum">
              <a:rPr lang="en-ZA" smtClean="0"/>
              <a:t>‹#›</a:t>
            </a:fld>
            <a:endParaRPr lang="en-ZA" dirty="0"/>
          </a:p>
        </p:txBody>
      </p:sp>
    </p:spTree>
    <p:extLst>
      <p:ext uri="{BB962C8B-B14F-4D97-AF65-F5344CB8AC3E}">
        <p14:creationId xmlns:p14="http://schemas.microsoft.com/office/powerpoint/2010/main" val="2877463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9BE929-0BDA-4AB8-BE04-023780C3B0DE}" type="slidenum">
              <a:rPr lang="en-ZA" smtClean="0"/>
              <a:t>3</a:t>
            </a:fld>
            <a:endParaRPr lang="en-ZA" dirty="0"/>
          </a:p>
        </p:txBody>
      </p:sp>
    </p:spTree>
    <p:extLst>
      <p:ext uri="{BB962C8B-B14F-4D97-AF65-F5344CB8AC3E}">
        <p14:creationId xmlns:p14="http://schemas.microsoft.com/office/powerpoint/2010/main" val="118371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19BE929-0BDA-4AB8-BE04-023780C3B0DE}" type="slidenum">
              <a:rPr lang="en-ZA" smtClean="0"/>
              <a:t>10</a:t>
            </a:fld>
            <a:endParaRPr lang="en-ZA" dirty="0"/>
          </a:p>
        </p:txBody>
      </p:sp>
    </p:spTree>
    <p:extLst>
      <p:ext uri="{BB962C8B-B14F-4D97-AF65-F5344CB8AC3E}">
        <p14:creationId xmlns:p14="http://schemas.microsoft.com/office/powerpoint/2010/main" val="3002591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345FB-5A91-3940-B7A3-5BEEB0C6C3E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2F9C94B-0192-7742-BF4D-D775B44A36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ADE428B-E2DD-8D45-AA52-DA7746A6BD04}"/>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5" name="Footer Placeholder 4">
            <a:extLst>
              <a:ext uri="{FF2B5EF4-FFF2-40B4-BE49-F238E27FC236}">
                <a16:creationId xmlns:a16="http://schemas.microsoft.com/office/drawing/2014/main" id="{6E700FD8-6C1E-CE43-A90E-8E0349BF6BF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4033E5-9E57-0347-9ADE-5F75C4E344B2}"/>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2112964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9A2E3-5ECF-744B-BD82-A7D0515EBEC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62FB84F-FFD7-594F-B552-A4AE66BD38C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1A939B9-975F-1546-A8E0-C26356ADFE32}"/>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5" name="Footer Placeholder 4">
            <a:extLst>
              <a:ext uri="{FF2B5EF4-FFF2-40B4-BE49-F238E27FC236}">
                <a16:creationId xmlns:a16="http://schemas.microsoft.com/office/drawing/2014/main" id="{52629D7C-90AD-B643-AF35-8F605F05600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1B156F-4E45-9F44-AE87-FBE726D6A0EE}"/>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169957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62B4D2-C984-DB42-83A2-DF82426E009C}"/>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7BAB079-0038-D94D-8060-FFB99D8457E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A57B6F7-967E-9446-9091-B334505778B3}"/>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5" name="Footer Placeholder 4">
            <a:extLst>
              <a:ext uri="{FF2B5EF4-FFF2-40B4-BE49-F238E27FC236}">
                <a16:creationId xmlns:a16="http://schemas.microsoft.com/office/drawing/2014/main" id="{C6012CC3-E5E9-784D-9264-5911D27FF76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862372E-6A3E-EC4F-8298-724397336F43}"/>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245116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8CD1E-70F4-2C44-9C7F-CEA58E0F011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59465FE-E0D4-BB4C-91BB-3879275A132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79E3061-D8FF-534A-BF40-24C2C814D864}"/>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5" name="Footer Placeholder 4">
            <a:extLst>
              <a:ext uri="{FF2B5EF4-FFF2-40B4-BE49-F238E27FC236}">
                <a16:creationId xmlns:a16="http://schemas.microsoft.com/office/drawing/2014/main" id="{9F6994A8-EEFA-504B-BAD8-D4473F713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2E95D7-8F03-BB48-A7BC-A3590424D4BB}"/>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2383666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0B7AF-EEF1-0348-A55C-A8884AD02EA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14191C7-2B9E-FB4F-B03C-F79029029A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2395F1-69C1-D745-9912-D75E5ECACB63}"/>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5" name="Footer Placeholder 4">
            <a:extLst>
              <a:ext uri="{FF2B5EF4-FFF2-40B4-BE49-F238E27FC236}">
                <a16:creationId xmlns:a16="http://schemas.microsoft.com/office/drawing/2014/main" id="{2965559C-FD6E-A748-A378-260DCB9512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2A39F2-F270-C440-9C7D-E813CF5D5822}"/>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1565999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4C25C-E5AD-AB48-905A-7B4F210E29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BA88CB5-A05B-9B4A-89C5-07BE05D6C39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6C68FBF-D2C8-0544-A52B-728777E3A2A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581861F-380D-BF47-B768-0E0B5D002F82}"/>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6" name="Footer Placeholder 5">
            <a:extLst>
              <a:ext uri="{FF2B5EF4-FFF2-40B4-BE49-F238E27FC236}">
                <a16:creationId xmlns:a16="http://schemas.microsoft.com/office/drawing/2014/main" id="{A406503E-8EBB-374D-B635-260831A1B48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CA5FB14-F9E4-3241-B0CD-877B401C5FEC}"/>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4270199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B587-EF7E-E744-B1E9-CE14A092A287}"/>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D282A80-DB29-7042-B2CF-1DF55E5EEB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FA26D71-43A6-014F-B076-C12617977A26}"/>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E9F27E3-BC3F-3845-81A6-EA3D5E2ACF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D848652-DFB5-2744-8D19-37D0D3E135D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8A3B1B6-90D8-4844-AB38-6ACF09C45D47}"/>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8" name="Footer Placeholder 7">
            <a:extLst>
              <a:ext uri="{FF2B5EF4-FFF2-40B4-BE49-F238E27FC236}">
                <a16:creationId xmlns:a16="http://schemas.microsoft.com/office/drawing/2014/main" id="{AE0C313E-A4CA-914B-810B-66B75CE02B4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A249B9B-3F7E-5C49-872C-40842745CBFC}"/>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3583285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CD0A8-EE7F-0446-ACFB-3B730100716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1A78831-7531-1049-BE44-27E6BFEBA5C5}"/>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4" name="Footer Placeholder 3">
            <a:extLst>
              <a:ext uri="{FF2B5EF4-FFF2-40B4-BE49-F238E27FC236}">
                <a16:creationId xmlns:a16="http://schemas.microsoft.com/office/drawing/2014/main" id="{43CB32B6-CAB6-5649-A612-4D55B1FBEDE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224F41-68E3-5946-9ADE-A53FD26B5C5B}"/>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406461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163836-81C9-6041-B1F0-64A07EFBCABB}"/>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3" name="Footer Placeholder 2">
            <a:extLst>
              <a:ext uri="{FF2B5EF4-FFF2-40B4-BE49-F238E27FC236}">
                <a16:creationId xmlns:a16="http://schemas.microsoft.com/office/drawing/2014/main" id="{E96F3465-3A97-9346-B9DF-2EFA06C2C60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AE534AB-629F-8C42-BA64-940A7AD36E3E}"/>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320232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00525-AAB7-6A4A-871F-A5AE647216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2570433-E1BC-9E4F-8B44-1254EBEB4E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4AC93182-1EF6-C942-A4DA-D38DC916DE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394E7D-3A5D-B142-AA15-D6BF554D9487}"/>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6" name="Footer Placeholder 5">
            <a:extLst>
              <a:ext uri="{FF2B5EF4-FFF2-40B4-BE49-F238E27FC236}">
                <a16:creationId xmlns:a16="http://schemas.microsoft.com/office/drawing/2014/main" id="{D0F43FA0-B56C-A144-97D4-2859E091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625967-00EF-B347-9B64-1E1385C739E4}"/>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3882586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69E20-33C0-0F4B-BDE4-214ABAB710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13CE4F8-FB53-9C41-B031-1EA9653A8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4D179C-B5FA-D147-9C42-A5468292E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14D567-B50D-0B45-8CDB-DCDC37EE9DAD}"/>
              </a:ext>
            </a:extLst>
          </p:cNvPr>
          <p:cNvSpPr>
            <a:spLocks noGrp="1"/>
          </p:cNvSpPr>
          <p:nvPr>
            <p:ph type="dt" sz="half" idx="10"/>
          </p:nvPr>
        </p:nvSpPr>
        <p:spPr/>
        <p:txBody>
          <a:bodyPr/>
          <a:lstStyle/>
          <a:p>
            <a:fld id="{9D5C3753-3667-8A4E-8FEA-CC299DCEED1C}" type="datetimeFigureOut">
              <a:rPr lang="en-US" smtClean="0"/>
              <a:t>2/16/2023</a:t>
            </a:fld>
            <a:endParaRPr lang="en-US" dirty="0"/>
          </a:p>
        </p:txBody>
      </p:sp>
      <p:sp>
        <p:nvSpPr>
          <p:cNvPr id="6" name="Footer Placeholder 5">
            <a:extLst>
              <a:ext uri="{FF2B5EF4-FFF2-40B4-BE49-F238E27FC236}">
                <a16:creationId xmlns:a16="http://schemas.microsoft.com/office/drawing/2014/main" id="{425DDCDB-D35A-F24E-876B-936258BFFCC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0C6197-3721-4D41-9098-F25685279AB7}"/>
              </a:ext>
            </a:extLst>
          </p:cNvPr>
          <p:cNvSpPr>
            <a:spLocks noGrp="1"/>
          </p:cNvSpPr>
          <p:nvPr>
            <p:ph type="sldNum" sz="quarter" idx="12"/>
          </p:nvPr>
        </p:nvSpPr>
        <p:spPr/>
        <p:txBody>
          <a:bodyPr/>
          <a:lstStyle/>
          <a:p>
            <a:fld id="{CC094251-4FEF-2B43-8392-CAC7BA6D7D06}" type="slidenum">
              <a:rPr lang="en-US" smtClean="0"/>
              <a:t>‹#›</a:t>
            </a:fld>
            <a:endParaRPr lang="en-US" dirty="0"/>
          </a:p>
        </p:txBody>
      </p:sp>
    </p:spTree>
    <p:extLst>
      <p:ext uri="{BB962C8B-B14F-4D97-AF65-F5344CB8AC3E}">
        <p14:creationId xmlns:p14="http://schemas.microsoft.com/office/powerpoint/2010/main" val="31815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129E03-01F4-484D-BBB4-0CF04D410B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B6A1D6D-4EF4-3C42-A201-74FF7E3FAC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2F0A6FF-4524-5F40-B10F-295BF6DCCD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5C3753-3667-8A4E-8FEA-CC299DCEED1C}" type="datetimeFigureOut">
              <a:rPr lang="en-US" smtClean="0"/>
              <a:t>2/16/2023</a:t>
            </a:fld>
            <a:endParaRPr lang="en-US" dirty="0"/>
          </a:p>
        </p:txBody>
      </p:sp>
      <p:sp>
        <p:nvSpPr>
          <p:cNvPr id="5" name="Footer Placeholder 4">
            <a:extLst>
              <a:ext uri="{FF2B5EF4-FFF2-40B4-BE49-F238E27FC236}">
                <a16:creationId xmlns:a16="http://schemas.microsoft.com/office/drawing/2014/main" id="{3A13B36B-A021-F143-9238-E28751D6E4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F100F7-6146-2248-836A-29320F32EA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94251-4FEF-2B43-8392-CAC7BA6D7D06}" type="slidenum">
              <a:rPr lang="en-US" smtClean="0"/>
              <a:t>‹#›</a:t>
            </a:fld>
            <a:endParaRPr lang="en-US" dirty="0"/>
          </a:p>
        </p:txBody>
      </p:sp>
    </p:spTree>
    <p:extLst>
      <p:ext uri="{BB962C8B-B14F-4D97-AF65-F5344CB8AC3E}">
        <p14:creationId xmlns:p14="http://schemas.microsoft.com/office/powerpoint/2010/main" val="8740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07/s12525-016-0219-0" TargetMode="External"/><Relationship Id="rId2" Type="http://schemas.openxmlformats.org/officeDocument/2006/relationships/hyperlink" Target="https://www.forbes.com/sites/bernardmarr/2016/12/06/what-is-the-difference-between-artificial-intelligence-and-machine-learning/" TargetMode="External"/><Relationship Id="rId1" Type="http://schemas.openxmlformats.org/officeDocument/2006/relationships/slideLayout" Target="../slideLayouts/slideLayout2.xml"/><Relationship Id="rId4" Type="http://schemas.openxmlformats.org/officeDocument/2006/relationships/hyperlink" Target="https://doi.org/10.1016/j.jid.2016.08.02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E8174F-C56E-644B-A1F7-52BC7647219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D9DAA510-856D-1244-AB46-6ECEC804B091}"/>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91A6406D-5C3B-A24B-A74F-0B1B71DED017}"/>
              </a:ext>
            </a:extLst>
          </p:cNvPr>
          <p:cNvPicPr>
            <a:picLocks noChangeAspect="1"/>
          </p:cNvPicPr>
          <p:nvPr/>
        </p:nvPicPr>
        <p:blipFill>
          <a:blip r:embed="rId2"/>
          <a:srcRect/>
          <a:stretch/>
        </p:blipFill>
        <p:spPr>
          <a:xfrm>
            <a:off x="0" y="126371"/>
            <a:ext cx="12296267" cy="6951334"/>
          </a:xfrm>
          <a:prstGeom prst="rect">
            <a:avLst/>
          </a:prstGeom>
        </p:spPr>
      </p:pic>
      <p:sp>
        <p:nvSpPr>
          <p:cNvPr id="7" name="TextBox 6">
            <a:extLst>
              <a:ext uri="{FF2B5EF4-FFF2-40B4-BE49-F238E27FC236}">
                <a16:creationId xmlns:a16="http://schemas.microsoft.com/office/drawing/2014/main" id="{C4CC252F-935A-2405-A3F8-67BA44E31DFE}"/>
              </a:ext>
            </a:extLst>
          </p:cNvPr>
          <p:cNvSpPr txBox="1"/>
          <p:nvPr/>
        </p:nvSpPr>
        <p:spPr>
          <a:xfrm>
            <a:off x="705678" y="3116814"/>
            <a:ext cx="10197547" cy="1384995"/>
          </a:xfrm>
          <a:prstGeom prst="rect">
            <a:avLst/>
          </a:prstGeom>
          <a:noFill/>
        </p:spPr>
        <p:txBody>
          <a:bodyPr wrap="square">
            <a:spAutoFit/>
          </a:bodyPr>
          <a:lstStyle/>
          <a:p>
            <a:pPr algn="ctr">
              <a:spcBef>
                <a:spcPts val="9400"/>
              </a:spcBef>
            </a:pPr>
            <a:r>
              <a:rPr lang="en-US" sz="2800" dirty="0">
                <a:latin typeface="Times New Roman" panose="02020603050405020304" pitchFamily="18" charset="0"/>
                <a:cs typeface="Times New Roman" panose="02020603050405020304" pitchFamily="18" charset="0"/>
              </a:rPr>
              <a:t>The issues, challenges and impacts of implementing machine learning in the financial services sector: An outcome of a systematic literature review  </a:t>
            </a:r>
            <a:endParaRPr lang="en-ZA"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11DC2910-AFF7-5F4D-A263-F7070A207868}"/>
              </a:ext>
            </a:extLst>
          </p:cNvPr>
          <p:cNvSpPr txBox="1"/>
          <p:nvPr/>
        </p:nvSpPr>
        <p:spPr>
          <a:xfrm>
            <a:off x="3173068" y="5373960"/>
            <a:ext cx="6226864" cy="369332"/>
          </a:xfrm>
          <a:prstGeom prst="rect">
            <a:avLst/>
          </a:prstGeom>
          <a:noFill/>
        </p:spPr>
        <p:txBody>
          <a:bodyPr wrap="square">
            <a:spAutoFit/>
          </a:bodyPr>
          <a:lstStyle/>
          <a:p>
            <a:r>
              <a:rPr lang="en-ZA" dirty="0">
                <a:latin typeface="Times New Roman" panose="02020603050405020304" pitchFamily="18" charset="0"/>
                <a:cs typeface="Times New Roman" panose="02020603050405020304" pitchFamily="18" charset="0"/>
              </a:rPr>
              <a:t>Siphiwe Mndebele and Thembekile Mayayise</a:t>
            </a:r>
          </a:p>
        </p:txBody>
      </p:sp>
    </p:spTree>
    <p:extLst>
      <p:ext uri="{BB962C8B-B14F-4D97-AF65-F5344CB8AC3E}">
        <p14:creationId xmlns:p14="http://schemas.microsoft.com/office/powerpoint/2010/main" val="2114058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739E69-20CD-9163-1EE7-AB73A119366A}"/>
              </a:ext>
            </a:extLst>
          </p:cNvPr>
          <p:cNvPicPr>
            <a:picLocks noChangeAspect="1"/>
          </p:cNvPicPr>
          <p:nvPr/>
        </p:nvPicPr>
        <p:blipFill>
          <a:blip r:embed="rId3"/>
          <a:stretch>
            <a:fillRect/>
          </a:stretch>
        </p:blipFill>
        <p:spPr>
          <a:xfrm>
            <a:off x="487018" y="536713"/>
            <a:ext cx="11057282" cy="6241774"/>
          </a:xfrm>
          <a:prstGeom prst="rect">
            <a:avLst/>
          </a:prstGeom>
        </p:spPr>
      </p:pic>
      <p:grpSp>
        <p:nvGrpSpPr>
          <p:cNvPr id="7" name="Group 6">
            <a:extLst>
              <a:ext uri="{FF2B5EF4-FFF2-40B4-BE49-F238E27FC236}">
                <a16:creationId xmlns:a16="http://schemas.microsoft.com/office/drawing/2014/main" id="{46732BF5-2F66-F80D-50EE-BB6BA7E7B261}"/>
              </a:ext>
            </a:extLst>
          </p:cNvPr>
          <p:cNvGrpSpPr/>
          <p:nvPr/>
        </p:nvGrpSpPr>
        <p:grpSpPr>
          <a:xfrm>
            <a:off x="566532" y="79513"/>
            <a:ext cx="10619627" cy="826770"/>
            <a:chOff x="-374229" y="0"/>
            <a:chExt cx="6538809" cy="826770"/>
          </a:xfrm>
        </p:grpSpPr>
        <p:sp>
          <p:nvSpPr>
            <p:cNvPr id="10" name="Text Box 2">
              <a:extLst>
                <a:ext uri="{FF2B5EF4-FFF2-40B4-BE49-F238E27FC236}">
                  <a16:creationId xmlns:a16="http://schemas.microsoft.com/office/drawing/2014/main" id="{F19E8857-92E7-FB5E-D65B-600743B5D0C4}"/>
                </a:ext>
              </a:extLst>
            </p:cNvPr>
            <p:cNvSpPr txBox="1"/>
            <p:nvPr/>
          </p:nvSpPr>
          <p:spPr>
            <a:xfrm>
              <a:off x="-374229" y="0"/>
              <a:ext cx="6538809" cy="32004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180340" algn="just"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S Mincho" panose="02020609040205080304" pitchFamily="49" charset="-128"/>
                  <a:cs typeface="Times New Roman" panose="02020603050405020304" pitchFamily="18" charset="0"/>
                </a:rPr>
                <a:t>Codes					Sub-Themes			General theme</a:t>
              </a:r>
              <a:endParaRPr kumimoji="0" lang="en-ZA"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S Mincho" panose="02020609040205080304" pitchFamily="49" charset="-128"/>
                <a:cs typeface="Times New Roman" panose="02020603050405020304" pitchFamily="18" charset="0"/>
              </a:endParaRPr>
            </a:p>
          </p:txBody>
        </p:sp>
        <p:cxnSp>
          <p:nvCxnSpPr>
            <p:cNvPr id="11" name="Straight Arrow Connector 10">
              <a:extLst>
                <a:ext uri="{FF2B5EF4-FFF2-40B4-BE49-F238E27FC236}">
                  <a16:creationId xmlns:a16="http://schemas.microsoft.com/office/drawing/2014/main" id="{30045E18-8FFE-3EB5-393E-A0BB0EFA3289}"/>
                </a:ext>
              </a:extLst>
            </p:cNvPr>
            <p:cNvCxnSpPr/>
            <p:nvPr/>
          </p:nvCxnSpPr>
          <p:spPr>
            <a:xfrm>
              <a:off x="628650" y="331470"/>
              <a:ext cx="0" cy="236220"/>
            </a:xfrm>
            <a:prstGeom prst="straightConnector1">
              <a:avLst/>
            </a:prstGeom>
            <a:noFill/>
            <a:ln w="254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cxnSp>
          <p:nvCxnSpPr>
            <p:cNvPr id="12" name="Straight Arrow Connector 11">
              <a:extLst>
                <a:ext uri="{FF2B5EF4-FFF2-40B4-BE49-F238E27FC236}">
                  <a16:creationId xmlns:a16="http://schemas.microsoft.com/office/drawing/2014/main" id="{00DE4C69-2C1D-E34C-EA9E-AD66F9F9B846}"/>
                </a:ext>
              </a:extLst>
            </p:cNvPr>
            <p:cNvCxnSpPr/>
            <p:nvPr/>
          </p:nvCxnSpPr>
          <p:spPr>
            <a:xfrm>
              <a:off x="3253740" y="316230"/>
              <a:ext cx="7620" cy="510540"/>
            </a:xfrm>
            <a:prstGeom prst="straightConnector1">
              <a:avLst/>
            </a:prstGeom>
            <a:noFill/>
            <a:ln w="254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grpSp>
      <p:cxnSp>
        <p:nvCxnSpPr>
          <p:cNvPr id="13" name="Straight Arrow Connector 12">
            <a:extLst>
              <a:ext uri="{FF2B5EF4-FFF2-40B4-BE49-F238E27FC236}">
                <a16:creationId xmlns:a16="http://schemas.microsoft.com/office/drawing/2014/main" id="{B5E09852-5964-FF73-064B-DB8B80BBA607}"/>
              </a:ext>
            </a:extLst>
          </p:cNvPr>
          <p:cNvCxnSpPr>
            <a:cxnSpLocks/>
          </p:cNvCxnSpPr>
          <p:nvPr/>
        </p:nvCxnSpPr>
        <p:spPr>
          <a:xfrm>
            <a:off x="10412158" y="395743"/>
            <a:ext cx="0" cy="741956"/>
          </a:xfrm>
          <a:prstGeom prst="straightConnector1">
            <a:avLst/>
          </a:prstGeom>
          <a:noFill/>
          <a:ln w="25400" cap="flat" cmpd="sng" algn="ctr">
            <a:solidFill>
              <a:sysClr val="windowText" lastClr="000000"/>
            </a:solidFill>
            <a:prstDash val="solid"/>
            <a:tailEnd type="triangle"/>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156520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D35D-8BA6-D14D-9F5F-032A1F598FD5}"/>
              </a:ext>
            </a:extLst>
          </p:cNvPr>
          <p:cNvSpPr>
            <a:spLocks noGrp="1"/>
          </p:cNvSpPr>
          <p:nvPr>
            <p:ph type="title"/>
          </p:nvPr>
        </p:nvSpPr>
        <p:spPr>
          <a:xfrm>
            <a:off x="1" y="0"/>
            <a:ext cx="12191999" cy="764277"/>
          </a:xfrm>
          <a:solidFill>
            <a:schemeClr val="accent1">
              <a:lumMod val="75000"/>
            </a:schemeClr>
          </a:solidFill>
        </p:spPr>
        <p:txBody>
          <a:bodyPr>
            <a:normAutofit/>
          </a:bodyPr>
          <a:lstStyle/>
          <a:p>
            <a:pPr algn="ctr"/>
            <a:r>
              <a:rPr lang="en-US" sz="2800" b="1" dirty="0">
                <a:solidFill>
                  <a:schemeClr val="bg1"/>
                </a:solidFill>
                <a:latin typeface="Arial" panose="020B0604020202020204" pitchFamily="34" charset="0"/>
                <a:ea typeface="+mn-ea"/>
                <a:cs typeface="Arial" panose="020B0604020202020204" pitchFamily="34" charset="0"/>
              </a:rPr>
              <a:t>References </a:t>
            </a:r>
          </a:p>
        </p:txBody>
      </p:sp>
      <p:sp>
        <p:nvSpPr>
          <p:cNvPr id="3" name="TextBox 2">
            <a:extLst>
              <a:ext uri="{FF2B5EF4-FFF2-40B4-BE49-F238E27FC236}">
                <a16:creationId xmlns:a16="http://schemas.microsoft.com/office/drawing/2014/main" id="{01FB9275-111F-55E8-1389-C3E28F63C477}"/>
              </a:ext>
            </a:extLst>
          </p:cNvPr>
          <p:cNvSpPr txBox="1"/>
          <p:nvPr/>
        </p:nvSpPr>
        <p:spPr>
          <a:xfrm>
            <a:off x="0" y="845820"/>
            <a:ext cx="12039599" cy="5309146"/>
          </a:xfrm>
          <a:prstGeom prst="rect">
            <a:avLst/>
          </a:prstGeom>
          <a:noFill/>
        </p:spPr>
        <p:txBody>
          <a:bodyPr wrap="square" rtlCol="0">
            <a:spAutoFit/>
          </a:bodyPr>
          <a:lstStyle/>
          <a:p>
            <a:r>
              <a:rPr lang="en-ZA" sz="1200" dirty="0">
                <a:latin typeface="Arial" panose="020B0604020202020204" pitchFamily="34" charset="0"/>
                <a:cs typeface="Arial" panose="020B0604020202020204" pitchFamily="34" charset="0"/>
              </a:rPr>
              <a:t>Marr, B. (2016). What Is The Difference Between Artificial Intelligence And Machine Learning? Forbes. </a:t>
            </a:r>
            <a:r>
              <a:rPr lang="en-ZA" sz="1200" dirty="0">
                <a:latin typeface="Arial" panose="020B0604020202020204" pitchFamily="34" charset="0"/>
                <a:cs typeface="Arial" panose="020B0604020202020204" pitchFamily="34" charset="0"/>
                <a:hlinkClick r:id="rId2"/>
              </a:rPr>
              <a:t>https://www.forbes.com/sites/bernardmarr/2016/12/06/what-is-the-difference-between-artificial-intelligence-and-machine-learning/</a:t>
            </a:r>
            <a:r>
              <a:rPr lang="en-ZA" sz="1200" dirty="0">
                <a:latin typeface="Arial" panose="020B0604020202020204" pitchFamily="34" charset="0"/>
                <a:cs typeface="Arial" panose="020B0604020202020204" pitchFamily="34" charset="0"/>
              </a:rPr>
              <a:t>.</a:t>
            </a:r>
          </a:p>
          <a:p>
            <a:endParaRPr lang="en-ZA" sz="1200" dirty="0">
              <a:latin typeface="Arial" panose="020B0604020202020204" pitchFamily="34" charset="0"/>
              <a:cs typeface="Arial" panose="020B0604020202020204" pitchFamily="34" charset="0"/>
            </a:endParaRPr>
          </a:p>
          <a:p>
            <a:pPr algn="l">
              <a:lnSpc>
                <a:spcPct val="150000"/>
              </a:lnSpc>
            </a:pPr>
            <a:r>
              <a:rPr lang="en-ZA" sz="1200" dirty="0">
                <a:effectLst/>
                <a:latin typeface="Arial" panose="020B0604020202020204" pitchFamily="34" charset="0"/>
                <a:ea typeface="Times New Roman" panose="02020603050405020304" pitchFamily="18" charset="0"/>
                <a:cs typeface="Arial" panose="020B0604020202020204" pitchFamily="34" charset="0"/>
              </a:rPr>
              <a:t>Agavanakis, K. N., Karpetas, George. E., Taylor, M., Pappa, E., Michail, C. M., Filos, J., Trachana, V., &amp; Kontopoulou, L. (2019). Practical machine learning based on cloud computing resources. </a:t>
            </a:r>
            <a:r>
              <a:rPr lang="en-ZA" sz="1200" i="1" dirty="0">
                <a:effectLst/>
                <a:latin typeface="Arial" panose="020B0604020202020204" pitchFamily="34" charset="0"/>
                <a:ea typeface="Times New Roman" panose="02020603050405020304" pitchFamily="18" charset="0"/>
                <a:cs typeface="Arial" panose="020B0604020202020204" pitchFamily="34" charset="0"/>
              </a:rPr>
              <a:t>AIP Conference Proceedings</a:t>
            </a:r>
            <a:r>
              <a:rPr lang="en-ZA" sz="1200" dirty="0">
                <a:effectLst/>
                <a:latin typeface="Arial" panose="020B0604020202020204" pitchFamily="34" charset="0"/>
                <a:ea typeface="Times New Roman" panose="02020603050405020304" pitchFamily="18" charset="0"/>
                <a:cs typeface="Arial" panose="020B0604020202020204" pitchFamily="34" charset="0"/>
              </a:rPr>
              <a:t>, </a:t>
            </a:r>
            <a:r>
              <a:rPr lang="en-ZA" sz="1200" i="1" dirty="0">
                <a:effectLst/>
                <a:latin typeface="Arial" panose="020B0604020202020204" pitchFamily="34" charset="0"/>
                <a:ea typeface="Times New Roman" panose="02020603050405020304" pitchFamily="18" charset="0"/>
                <a:cs typeface="Arial" panose="020B0604020202020204" pitchFamily="34" charset="0"/>
              </a:rPr>
              <a:t>2123</a:t>
            </a:r>
            <a:r>
              <a:rPr lang="en-ZA" sz="1200" dirty="0">
                <a:effectLst/>
                <a:latin typeface="Arial" panose="020B0604020202020204" pitchFamily="34" charset="0"/>
                <a:ea typeface="Times New Roman" panose="02020603050405020304" pitchFamily="18" charset="0"/>
                <a:cs typeface="Arial" panose="020B0604020202020204" pitchFamily="34" charset="0"/>
              </a:rPr>
              <a:t>(1), 020096–1. asn.</a:t>
            </a:r>
          </a:p>
          <a:p>
            <a:pPr algn="l">
              <a:lnSpc>
                <a:spcPct val="150000"/>
              </a:lnSpc>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pPr>
            <a:r>
              <a:rPr lang="en-ZA" sz="1200" dirty="0">
                <a:effectLst/>
                <a:latin typeface="Arial" panose="020B0604020202020204" pitchFamily="34" charset="0"/>
                <a:ea typeface="Times New Roman" panose="02020603050405020304" pitchFamily="18" charset="0"/>
                <a:cs typeface="Arial" panose="020B0604020202020204" pitchFamily="34" charset="0"/>
              </a:rPr>
              <a:t>Akter, S., &amp; Wamba, S. F. (2016). Big data analytics in E-commerce: A systematic review and agenda for future research. </a:t>
            </a:r>
            <a:r>
              <a:rPr lang="en-ZA" sz="1200" i="1" dirty="0">
                <a:effectLst/>
                <a:latin typeface="Arial" panose="020B0604020202020204" pitchFamily="34" charset="0"/>
                <a:ea typeface="Times New Roman" panose="02020603050405020304" pitchFamily="18" charset="0"/>
                <a:cs typeface="Arial" panose="020B0604020202020204" pitchFamily="34" charset="0"/>
              </a:rPr>
              <a:t>Electronic Markets</a:t>
            </a:r>
            <a:r>
              <a:rPr lang="en-ZA" sz="1200" dirty="0">
                <a:effectLst/>
                <a:latin typeface="Arial" panose="020B0604020202020204" pitchFamily="34" charset="0"/>
                <a:ea typeface="Times New Roman" panose="02020603050405020304" pitchFamily="18" charset="0"/>
                <a:cs typeface="Arial" panose="020B0604020202020204" pitchFamily="34" charset="0"/>
              </a:rPr>
              <a:t>, </a:t>
            </a:r>
            <a:r>
              <a:rPr lang="en-ZA" sz="1200" i="1" dirty="0">
                <a:effectLst/>
                <a:latin typeface="Arial" panose="020B0604020202020204" pitchFamily="34" charset="0"/>
                <a:ea typeface="Times New Roman" panose="02020603050405020304" pitchFamily="18" charset="0"/>
                <a:cs typeface="Arial" panose="020B0604020202020204" pitchFamily="34" charset="0"/>
              </a:rPr>
              <a:t>26</a:t>
            </a:r>
            <a:r>
              <a:rPr lang="en-ZA" sz="1200" dirty="0">
                <a:effectLst/>
                <a:latin typeface="Arial" panose="020B0604020202020204" pitchFamily="34" charset="0"/>
                <a:ea typeface="Times New Roman" panose="02020603050405020304" pitchFamily="18" charset="0"/>
                <a:cs typeface="Arial" panose="020B0604020202020204" pitchFamily="34" charset="0"/>
              </a:rPr>
              <a:t>(2), 173–194. </a:t>
            </a:r>
            <a:r>
              <a:rPr lang="en-ZA" sz="1200" dirty="0">
                <a:effectLst/>
                <a:latin typeface="Arial" panose="020B0604020202020204" pitchFamily="34" charset="0"/>
                <a:ea typeface="Times New Roman" panose="02020603050405020304" pitchFamily="18" charset="0"/>
                <a:cs typeface="Arial" panose="020B0604020202020204" pitchFamily="34" charset="0"/>
                <a:hlinkClick r:id="rId3"/>
              </a:rPr>
              <a:t>https://doi.org/10.1007/s12525-016-0219-0</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pPr>
            <a:endParaRPr lang="en-ZA" sz="1200" dirty="0">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pPr>
            <a:r>
              <a:rPr lang="en-ZA" sz="1200" dirty="0">
                <a:effectLst/>
                <a:latin typeface="Arial" panose="020B0604020202020204" pitchFamily="34" charset="0"/>
                <a:ea typeface="Times New Roman" panose="02020603050405020304" pitchFamily="18" charset="0"/>
                <a:cs typeface="Arial" panose="020B0604020202020204" pitchFamily="34" charset="0"/>
              </a:rPr>
              <a:t>Devi, S. S., &amp; Radhika, Y. (2018). A survey on machine learning and statistical techniques in bankruptcy prediction. </a:t>
            </a:r>
            <a:r>
              <a:rPr lang="en-ZA" sz="1200" i="1" dirty="0">
                <a:effectLst/>
                <a:latin typeface="Arial" panose="020B0604020202020204" pitchFamily="34" charset="0"/>
                <a:ea typeface="Times New Roman" panose="02020603050405020304" pitchFamily="18" charset="0"/>
                <a:cs typeface="Arial" panose="020B0604020202020204" pitchFamily="34" charset="0"/>
              </a:rPr>
              <a:t>International Journal of Machine Learning and Computing</a:t>
            </a:r>
            <a:r>
              <a:rPr lang="en-ZA" sz="1200" dirty="0">
                <a:effectLst/>
                <a:latin typeface="Arial" panose="020B0604020202020204" pitchFamily="34" charset="0"/>
                <a:ea typeface="Times New Roman" panose="02020603050405020304" pitchFamily="18" charset="0"/>
                <a:cs typeface="Arial" panose="020B0604020202020204" pitchFamily="34" charset="0"/>
              </a:rPr>
              <a:t>, </a:t>
            </a:r>
            <a:r>
              <a:rPr lang="en-ZA" sz="1200" i="1" dirty="0">
                <a:effectLst/>
                <a:latin typeface="Arial" panose="020B0604020202020204" pitchFamily="34" charset="0"/>
                <a:ea typeface="Times New Roman" panose="02020603050405020304" pitchFamily="18" charset="0"/>
                <a:cs typeface="Arial" panose="020B0604020202020204" pitchFamily="34" charset="0"/>
              </a:rPr>
              <a:t>8</a:t>
            </a:r>
            <a:r>
              <a:rPr lang="en-ZA" sz="1200" dirty="0">
                <a:effectLst/>
                <a:latin typeface="Arial" panose="020B0604020202020204" pitchFamily="34" charset="0"/>
                <a:ea typeface="Times New Roman" panose="02020603050405020304" pitchFamily="18" charset="0"/>
                <a:cs typeface="Arial" panose="020B0604020202020204" pitchFamily="34" charset="0"/>
              </a:rPr>
              <a:t>(2), 133–139.</a:t>
            </a:r>
          </a:p>
          <a:p>
            <a:pPr algn="l">
              <a:lnSpc>
                <a:spcPct val="150000"/>
              </a:lnSpc>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pPr>
            <a:r>
              <a:rPr lang="en-ZA" sz="1200" dirty="0">
                <a:effectLst/>
                <a:latin typeface="Arial" panose="020B0604020202020204" pitchFamily="34" charset="0"/>
                <a:ea typeface="Times New Roman" panose="02020603050405020304" pitchFamily="18" charset="0"/>
                <a:cs typeface="Arial" panose="020B0604020202020204" pitchFamily="34" charset="0"/>
              </a:rPr>
              <a:t>Drucker, A. M., Fleming, P., &amp; Chan, A.-W. (2016). Research Techniques Made Simple: Assessing Risk of Bias in Systematic Reviews. </a:t>
            </a:r>
            <a:r>
              <a:rPr lang="en-ZA" sz="1200" i="1" dirty="0">
                <a:effectLst/>
                <a:latin typeface="Arial" panose="020B0604020202020204" pitchFamily="34" charset="0"/>
                <a:ea typeface="Times New Roman" panose="02020603050405020304" pitchFamily="18" charset="0"/>
                <a:cs typeface="Arial" panose="020B0604020202020204" pitchFamily="34" charset="0"/>
              </a:rPr>
              <a:t>Journal of Investigative Dermatology</a:t>
            </a:r>
            <a:r>
              <a:rPr lang="en-ZA" sz="1200" dirty="0">
                <a:effectLst/>
                <a:latin typeface="Arial" panose="020B0604020202020204" pitchFamily="34" charset="0"/>
                <a:ea typeface="Times New Roman" panose="02020603050405020304" pitchFamily="18" charset="0"/>
                <a:cs typeface="Arial" panose="020B0604020202020204" pitchFamily="34" charset="0"/>
              </a:rPr>
              <a:t>, </a:t>
            </a:r>
            <a:r>
              <a:rPr lang="en-ZA" sz="1200" i="1" dirty="0">
                <a:effectLst/>
                <a:latin typeface="Arial" panose="020B0604020202020204" pitchFamily="34" charset="0"/>
                <a:ea typeface="Times New Roman" panose="02020603050405020304" pitchFamily="18" charset="0"/>
                <a:cs typeface="Arial" panose="020B0604020202020204" pitchFamily="34" charset="0"/>
              </a:rPr>
              <a:t>136</a:t>
            </a:r>
            <a:r>
              <a:rPr lang="en-ZA" sz="1200" dirty="0">
                <a:effectLst/>
                <a:latin typeface="Arial" panose="020B0604020202020204" pitchFamily="34" charset="0"/>
                <a:ea typeface="Times New Roman" panose="02020603050405020304" pitchFamily="18" charset="0"/>
                <a:cs typeface="Arial" panose="020B0604020202020204" pitchFamily="34" charset="0"/>
              </a:rPr>
              <a:t>(11), e109–e114. </a:t>
            </a:r>
            <a:r>
              <a:rPr lang="en-ZA" sz="1200" dirty="0">
                <a:effectLst/>
                <a:latin typeface="Arial" panose="020B0604020202020204" pitchFamily="34" charset="0"/>
                <a:ea typeface="Times New Roman" panose="02020603050405020304" pitchFamily="18" charset="0"/>
                <a:cs typeface="Arial" panose="020B0604020202020204" pitchFamily="34" charset="0"/>
                <a:hlinkClick r:id="rId4"/>
              </a:rPr>
              <a:t>https://doi.org/10.1016/j.jid.2016.08.021</a:t>
            </a: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pPr>
            <a:endParaRPr lang="en-ZA" sz="1200" dirty="0">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ZA" sz="1200" dirty="0">
                <a:latin typeface="Arial" panose="020B0604020202020204" pitchFamily="34" charset="0"/>
                <a:cs typeface="Arial" panose="020B0604020202020204" pitchFamily="34" charset="0"/>
              </a:rPr>
              <a:t>Hagen-Zanker, J., &amp; Mallett, R. (2013). How to do a rigorous, evidence-focused literature review in international development: A guidance note. London: Overseas Development Institute.</a:t>
            </a:r>
          </a:p>
          <a:p>
            <a:pPr algn="l">
              <a:lnSpc>
                <a:spcPct val="150000"/>
              </a:lnSpc>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pPr algn="l">
              <a:lnSpc>
                <a:spcPct val="150000"/>
              </a:lnSpc>
            </a:pPr>
            <a:endParaRPr lang="en-ZA" sz="1200" dirty="0">
              <a:effectLst/>
              <a:latin typeface="Arial" panose="020B0604020202020204" pitchFamily="34" charset="0"/>
              <a:ea typeface="Times New Roman" panose="02020603050405020304" pitchFamily="18" charset="0"/>
              <a:cs typeface="Arial" panose="020B0604020202020204" pitchFamily="34" charset="0"/>
            </a:endParaRPr>
          </a:p>
          <a:p>
            <a:endParaRPr lang="en-ZA" dirty="0"/>
          </a:p>
        </p:txBody>
      </p:sp>
    </p:spTree>
    <p:extLst>
      <p:ext uri="{BB962C8B-B14F-4D97-AF65-F5344CB8AC3E}">
        <p14:creationId xmlns:p14="http://schemas.microsoft.com/office/powerpoint/2010/main" val="417737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20240" y="1603057"/>
            <a:ext cx="6830568" cy="3096959"/>
          </a:xfrm>
          <a:prstGeom prst="rect">
            <a:avLst/>
          </a:prstGeom>
        </p:spPr>
      </p:pic>
    </p:spTree>
    <p:extLst>
      <p:ext uri="{BB962C8B-B14F-4D97-AF65-F5344CB8AC3E}">
        <p14:creationId xmlns:p14="http://schemas.microsoft.com/office/powerpoint/2010/main" val="1744882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37924-076B-2D4B-83AA-51A4915798CA}"/>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37E922BF-3CD6-DB49-986E-8C5A7527E5FE}"/>
              </a:ext>
            </a:extLst>
          </p:cNvPr>
          <p:cNvPicPr>
            <a:picLocks noGrp="1" noChangeAspect="1"/>
          </p:cNvPicPr>
          <p:nvPr>
            <p:ph idx="1"/>
          </p:nvPr>
        </p:nvPicPr>
        <p:blipFill>
          <a:blip r:embed="rId2"/>
          <a:srcRect/>
          <a:stretch/>
        </p:blipFill>
        <p:spPr>
          <a:xfrm>
            <a:off x="9670" y="-11729"/>
            <a:ext cx="12172660" cy="6881456"/>
          </a:xfrm>
        </p:spPr>
      </p:pic>
    </p:spTree>
    <p:extLst>
      <p:ext uri="{BB962C8B-B14F-4D97-AF65-F5344CB8AC3E}">
        <p14:creationId xmlns:p14="http://schemas.microsoft.com/office/powerpoint/2010/main" val="1059336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D35D-8BA6-D14D-9F5F-032A1F598FD5}"/>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2B9426B-FC50-F646-8DD3-6D0134ECF37A}"/>
              </a:ext>
            </a:extLst>
          </p:cNvPr>
          <p:cNvPicPr>
            <a:picLocks noGrp="1" noChangeAspect="1"/>
          </p:cNvPicPr>
          <p:nvPr>
            <p:ph idx="1"/>
          </p:nvPr>
        </p:nvPicPr>
        <p:blipFill>
          <a:blip r:embed="rId2"/>
          <a:srcRect/>
          <a:stretch/>
        </p:blipFill>
        <p:spPr>
          <a:xfrm>
            <a:off x="0" y="0"/>
            <a:ext cx="12211127" cy="6949153"/>
          </a:xfrm>
        </p:spPr>
      </p:pic>
      <p:sp>
        <p:nvSpPr>
          <p:cNvPr id="3" name="TextBox 2"/>
          <p:cNvSpPr txBox="1"/>
          <p:nvPr/>
        </p:nvSpPr>
        <p:spPr>
          <a:xfrm>
            <a:off x="144140" y="588788"/>
            <a:ext cx="5746849" cy="4401205"/>
          </a:xfrm>
          <a:prstGeom prst="rect">
            <a:avLst/>
          </a:prstGeom>
          <a:noFill/>
        </p:spPr>
        <p:txBody>
          <a:bodyPr wrap="square" rtlCol="0">
            <a:spAutoFit/>
          </a:bodyPr>
          <a:lstStyle/>
          <a:p>
            <a:endParaRPr lang="en-ZA" sz="28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ZA" sz="2800" dirty="0">
                <a:latin typeface="Times New Roman" panose="02020603050405020304" pitchFamily="18" charset="0"/>
                <a:cs typeface="Times New Roman" panose="02020603050405020304" pitchFamily="18" charset="0"/>
              </a:rPr>
              <a:t>Background</a:t>
            </a:r>
          </a:p>
          <a:p>
            <a:endParaRPr lang="en-ZA"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ZA" sz="2800" dirty="0">
                <a:latin typeface="Times New Roman" panose="02020603050405020304" pitchFamily="18" charset="0"/>
                <a:cs typeface="Times New Roman" panose="02020603050405020304" pitchFamily="18" charset="0"/>
              </a:rPr>
              <a:t>Literature review</a:t>
            </a:r>
          </a:p>
          <a:p>
            <a:pPr marL="285750" indent="-285750">
              <a:buFont typeface="Wingdings" panose="05000000000000000000" pitchFamily="2" charset="2"/>
              <a:buChar char="q"/>
            </a:pPr>
            <a:endParaRPr lang="en-ZA"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ZA" sz="2800" dirty="0">
                <a:latin typeface="Times New Roman" panose="02020603050405020304" pitchFamily="18" charset="0"/>
                <a:cs typeface="Times New Roman" panose="02020603050405020304" pitchFamily="18" charset="0"/>
              </a:rPr>
              <a:t>Methodology</a:t>
            </a:r>
          </a:p>
          <a:p>
            <a:pPr marL="285750" indent="-285750">
              <a:buFont typeface="Wingdings" panose="05000000000000000000" pitchFamily="2" charset="2"/>
              <a:buChar char="q"/>
            </a:pPr>
            <a:endParaRPr lang="en-ZA"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ZA" sz="2800" dirty="0">
                <a:latin typeface="Times New Roman" panose="02020603050405020304" pitchFamily="18" charset="0"/>
                <a:cs typeface="Times New Roman" panose="02020603050405020304" pitchFamily="18" charset="0"/>
              </a:rPr>
              <a:t>Findings</a:t>
            </a:r>
          </a:p>
          <a:p>
            <a:pPr marL="285750" indent="-285750">
              <a:buFont typeface="Wingdings" panose="05000000000000000000" pitchFamily="2" charset="2"/>
              <a:buChar char="q"/>
            </a:pPr>
            <a:endParaRPr lang="en-ZA" sz="28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ZA" sz="2800" dirty="0">
                <a:latin typeface="Times New Roman" panose="02020603050405020304" pitchFamily="18" charset="0"/>
                <a:cs typeface="Times New Roman" panose="02020603050405020304" pitchFamily="18" charset="0"/>
              </a:rPr>
              <a:t>Questions</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98F425E-F44D-845B-F468-E40F24629689}"/>
              </a:ext>
            </a:extLst>
          </p:cNvPr>
          <p:cNvPicPr>
            <a:picLocks noChangeAspect="1"/>
          </p:cNvPicPr>
          <p:nvPr/>
        </p:nvPicPr>
        <p:blipFill>
          <a:blip r:embed="rId3"/>
          <a:stretch>
            <a:fillRect/>
          </a:stretch>
        </p:blipFill>
        <p:spPr>
          <a:xfrm>
            <a:off x="7873448" y="3021495"/>
            <a:ext cx="3049656" cy="2425147"/>
          </a:xfrm>
          <a:prstGeom prst="roundRect">
            <a:avLst>
              <a:gd name="adj" fmla="val 16667"/>
            </a:avLst>
          </a:prstGeom>
          <a:ln>
            <a:noFill/>
          </a:ln>
          <a:effectLst>
            <a:glow rad="2286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3657600" y="0"/>
            <a:ext cx="3518453" cy="480131"/>
          </a:xfrm>
          <a:prstGeom prst="rect">
            <a:avLst/>
          </a:prstGeom>
          <a:noFill/>
        </p:spPr>
        <p:txBody>
          <a:bodyPr wrap="square" rtlCol="0">
            <a:spAutoFit/>
          </a:bodyPr>
          <a:lstStyle/>
          <a:p>
            <a:pPr algn="ctr">
              <a:lnSpc>
                <a:spcPct val="90000"/>
              </a:lnSpc>
              <a:spcBef>
                <a:spcPct val="0"/>
              </a:spcBef>
            </a:pPr>
            <a:r>
              <a:rPr lang="en-ZA" sz="2800" b="1" dirty="0">
                <a:solidFill>
                  <a:schemeClr val="bg1"/>
                </a:solidFill>
                <a:latin typeface="Arial" panose="020B0604020202020204" pitchFamily="34" charset="0"/>
                <a:cs typeface="Arial" panose="020B0604020202020204" pitchFamily="34" charset="0"/>
              </a:rPr>
              <a:t>Outline</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69887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D35D-8BA6-D14D-9F5F-032A1F598FD5}"/>
              </a:ext>
            </a:extLst>
          </p:cNvPr>
          <p:cNvSpPr>
            <a:spLocks noGrp="1"/>
          </p:cNvSpPr>
          <p:nvPr>
            <p:ph type="title"/>
          </p:nvPr>
        </p:nvSpPr>
        <p:spPr>
          <a:xfrm>
            <a:off x="1" y="0"/>
            <a:ext cx="12191999" cy="764277"/>
          </a:xfrm>
          <a:solidFill>
            <a:schemeClr val="accent1">
              <a:lumMod val="75000"/>
            </a:schemeClr>
          </a:solidFill>
        </p:spPr>
        <p:txBody>
          <a:bodyPr>
            <a:normAutofit/>
          </a:bodyPr>
          <a:lstStyle/>
          <a:p>
            <a:pPr algn="ctr"/>
            <a:r>
              <a:rPr lang="en-ZA" sz="2800" b="1" dirty="0">
                <a:solidFill>
                  <a:schemeClr val="bg1"/>
                </a:solidFill>
                <a:latin typeface="Arial" panose="020B0604020202020204" pitchFamily="34" charset="0"/>
                <a:ea typeface="+mn-ea"/>
                <a:cs typeface="Arial" panose="020B0604020202020204" pitchFamily="34" charset="0"/>
              </a:rPr>
              <a:t>Background </a:t>
            </a:r>
            <a:endParaRPr lang="en-US" sz="2800" b="1" dirty="0">
              <a:solidFill>
                <a:schemeClr val="bg1"/>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EC5E6B8C-BE58-E28E-F496-F0C8832A26FE}"/>
              </a:ext>
            </a:extLst>
          </p:cNvPr>
          <p:cNvSpPr txBox="1"/>
          <p:nvPr/>
        </p:nvSpPr>
        <p:spPr>
          <a:xfrm>
            <a:off x="0" y="923828"/>
            <a:ext cx="9151620" cy="3970318"/>
          </a:xfrm>
          <a:prstGeom prst="rect">
            <a:avLst/>
          </a:prstGeom>
          <a:solidFill>
            <a:schemeClr val="tx2">
              <a:lumMod val="20000"/>
              <a:lumOff val="80000"/>
            </a:schemeClr>
          </a:solidFill>
        </p:spPr>
        <p:txBody>
          <a:bodyPr wrap="square">
            <a:spAutoFit/>
          </a:bodyPr>
          <a:lstStyle/>
          <a:p>
            <a:pPr marL="285750" indent="-285750" algn="just">
              <a:buFont typeface="Arial" panose="020B0604020202020204" pitchFamily="34" charset="0"/>
              <a:buChar char="•"/>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Machine learning (ML) involves the capability of systems to use curated algorithms to iteratively learn by training available data sets to establish patterns and make predictions about new data.</a:t>
            </a:r>
          </a:p>
          <a:p>
            <a:pPr marL="285750" indent="-285750" algn="just">
              <a:buFont typeface="Arial" panose="020B0604020202020204" pitchFamily="34" charset="0"/>
              <a:buChar char="•"/>
            </a:pPr>
            <a:endParaRPr lang="en-US"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Since the inception of machine learning in the early 1950s, it has gained so much prominence. </a:t>
            </a:r>
          </a:p>
          <a:p>
            <a:pPr algn="just"/>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ML draws from various fields such as statistics, artificial intelligence, analytics, and optimisation studies</a:t>
            </a:r>
            <a:r>
              <a:rPr lang="en-US" dirty="0">
                <a:latin typeface="Times New Roman" panose="02020603050405020304" pitchFamily="18" charset="0"/>
                <a:ea typeface="MS Mincho" panose="02020609040205080304" pitchFamily="49" charset="-128"/>
                <a:cs typeface="Times New Roman" panose="02020603050405020304" pitchFamily="18" charset="0"/>
              </a:rPr>
              <a:t>. Its use extends to </a:t>
            </a: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engineering, manufacturing, agriculture, commercial and social settings.</a:t>
            </a:r>
          </a:p>
          <a:p>
            <a:pPr algn="just"/>
            <a:endParaRPr lang="en-US"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US" sz="1800" dirty="0">
                <a:effectLst/>
                <a:latin typeface="Times New Roman" panose="02020603050405020304" pitchFamily="18" charset="0"/>
                <a:ea typeface="MS Mincho" panose="02020609040205080304" pitchFamily="49" charset="-128"/>
                <a:cs typeface="Times New Roman" panose="02020603050405020304" pitchFamily="18" charset="0"/>
              </a:rPr>
              <a:t>The adaptability of machine learning algorithms facilitates the generation of insights from a variety of complex and very large data sets, and this has promoted the adoption of machine learning across a variety of fields.</a:t>
            </a:r>
            <a:endParaRPr lang="en-ZA"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180340" algn="just"/>
            <a:endParaRPr lang="en-ZA" sz="1800" dirty="0">
              <a:effectLst/>
              <a:latin typeface="Times New Roman" panose="02020603050405020304" pitchFamily="18" charset="0"/>
              <a:ea typeface="MS Mincho" panose="02020609040205080304" pitchFamily="49" charset="-128"/>
              <a:cs typeface="Times New Roman" panose="02020603050405020304" pitchFamily="18" charset="0"/>
            </a:endParaRPr>
          </a:p>
        </p:txBody>
      </p:sp>
      <p:pic>
        <p:nvPicPr>
          <p:cNvPr id="3" name="Picture 2">
            <a:extLst>
              <a:ext uri="{FF2B5EF4-FFF2-40B4-BE49-F238E27FC236}">
                <a16:creationId xmlns:a16="http://schemas.microsoft.com/office/drawing/2014/main" id="{4A982043-7A1C-C96A-C749-D632DBC69F1B}"/>
              </a:ext>
            </a:extLst>
          </p:cNvPr>
          <p:cNvPicPr>
            <a:picLocks noChangeAspect="1"/>
          </p:cNvPicPr>
          <p:nvPr/>
        </p:nvPicPr>
        <p:blipFill>
          <a:blip r:embed="rId3"/>
          <a:stretch>
            <a:fillRect/>
          </a:stretch>
        </p:blipFill>
        <p:spPr>
          <a:xfrm>
            <a:off x="9662160" y="983702"/>
            <a:ext cx="2225040" cy="391044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7454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D35D-8BA6-D14D-9F5F-032A1F598FD5}"/>
              </a:ext>
            </a:extLst>
          </p:cNvPr>
          <p:cNvSpPr>
            <a:spLocks noGrp="1"/>
          </p:cNvSpPr>
          <p:nvPr>
            <p:ph type="title"/>
          </p:nvPr>
        </p:nvSpPr>
        <p:spPr>
          <a:xfrm>
            <a:off x="1" y="0"/>
            <a:ext cx="12191999" cy="764277"/>
          </a:xfrm>
          <a:solidFill>
            <a:schemeClr val="accent1">
              <a:lumMod val="75000"/>
            </a:schemeClr>
          </a:solidFill>
        </p:spPr>
        <p:txBody>
          <a:bodyPr>
            <a:normAutofit/>
          </a:bodyPr>
          <a:lstStyle/>
          <a:p>
            <a:pPr algn="ctr"/>
            <a:r>
              <a:rPr lang="en-ZA" sz="2800" b="1" dirty="0">
                <a:solidFill>
                  <a:schemeClr val="bg1"/>
                </a:solidFill>
                <a:latin typeface="Arial" panose="020B0604020202020204" pitchFamily="34" charset="0"/>
                <a:ea typeface="+mn-ea"/>
                <a:cs typeface="Arial" panose="020B0604020202020204" pitchFamily="34" charset="0"/>
              </a:rPr>
              <a:t>Research Objectives  </a:t>
            </a:r>
            <a:endParaRPr lang="en-US" sz="2800" b="1" dirty="0">
              <a:solidFill>
                <a:schemeClr val="bg1"/>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BD6470A-4932-13D6-0332-B3468FA67CEF}"/>
              </a:ext>
            </a:extLst>
          </p:cNvPr>
          <p:cNvSpPr txBox="1"/>
          <p:nvPr/>
        </p:nvSpPr>
        <p:spPr>
          <a:xfrm>
            <a:off x="0" y="822040"/>
            <a:ext cx="12191999" cy="5078313"/>
          </a:xfrm>
          <a:prstGeom prst="rect">
            <a:avLst/>
          </a:prstGeom>
          <a:noFill/>
        </p:spPr>
        <p:txBody>
          <a:bodyPr wrap="square" rtlCol="0">
            <a:spAutoFit/>
          </a:bodyPr>
          <a:lstStyle/>
          <a:p>
            <a:r>
              <a:rPr lang="en-GB" dirty="0">
                <a:latin typeface="Times New Roman" panose="02020603050405020304" pitchFamily="18" charset="0"/>
                <a:ea typeface="MS Mincho" panose="02020609040205080304" pitchFamily="49" charset="-128"/>
                <a:cs typeface="Times New Roman" panose="02020603050405020304" pitchFamily="18" charset="0"/>
              </a:rPr>
              <a:t>T</a:t>
            </a:r>
            <a:r>
              <a:rPr lang="en-GB" sz="1800" dirty="0">
                <a:effectLst/>
                <a:latin typeface="Times New Roman" panose="02020603050405020304" pitchFamily="18" charset="0"/>
                <a:ea typeface="MS Mincho" panose="02020609040205080304" pitchFamily="49" charset="-128"/>
                <a:cs typeface="Times New Roman" panose="02020603050405020304" pitchFamily="18" charset="0"/>
              </a:rPr>
              <a:t>o uncover the extent to which machine learning has been researched in the context of the issues, challenges, and impacts of implementing ML in the financial services sector and to identify potential areas for future research.</a:t>
            </a:r>
          </a:p>
          <a:p>
            <a:endParaRPr lang="en-GB" dirty="0">
              <a:latin typeface="Times New Roman" panose="02020603050405020304" pitchFamily="18" charset="0"/>
              <a:ea typeface="MS Mincho" panose="02020609040205080304" pitchFamily="49" charset="-128"/>
              <a:cs typeface="Times New Roman" panose="02020603050405020304" pitchFamily="18" charset="0"/>
            </a:endParaRPr>
          </a:p>
          <a:p>
            <a:r>
              <a:rPr lang="en-GB" dirty="0">
                <a:latin typeface="Times New Roman" panose="02020603050405020304" pitchFamily="18" charset="0"/>
                <a:ea typeface="MS Mincho" panose="02020609040205080304" pitchFamily="49" charset="-128"/>
                <a:cs typeface="Times New Roman" panose="02020603050405020304" pitchFamily="18" charset="0"/>
              </a:rPr>
              <a:t>Explore the </a:t>
            </a:r>
            <a:r>
              <a:rPr lang="en-GB" sz="1800" dirty="0">
                <a:effectLst/>
                <a:latin typeface="Times New Roman" panose="02020603050405020304" pitchFamily="18" charset="0"/>
                <a:ea typeface="MS Mincho" panose="02020609040205080304" pitchFamily="49" charset="-128"/>
                <a:cs typeface="Times New Roman" panose="02020603050405020304" pitchFamily="18" charset="0"/>
              </a:rPr>
              <a:t>different implementations of ML techniques in the financial services sector to identify, analyse and evaluate the issues, challenges, and impacts of implementing those machine learning models/techniques.</a:t>
            </a:r>
            <a:endParaRPr lang="en-GB" b="1" dirty="0">
              <a:latin typeface="Times New Roman" panose="02020603050405020304" pitchFamily="18" charset="0"/>
              <a:ea typeface="MS Mincho" panose="02020609040205080304" pitchFamily="49" charset="-128"/>
              <a:cs typeface="Times New Roman" panose="02020603050405020304" pitchFamily="18" charset="0"/>
            </a:endParaRPr>
          </a:p>
          <a:p>
            <a:endParaRPr lang="en-GB" sz="1800" b="1" dirty="0">
              <a:effectLst/>
              <a:latin typeface="Times New Roman" panose="02020603050405020304" pitchFamily="18" charset="0"/>
              <a:ea typeface="MS Mincho" panose="02020609040205080304" pitchFamily="49" charset="-128"/>
              <a:cs typeface="Times New Roman" panose="02020603050405020304" pitchFamily="18" charset="0"/>
            </a:endParaRPr>
          </a:p>
          <a:p>
            <a:r>
              <a:rPr lang="en-GB" sz="1800" b="1" dirty="0">
                <a:effectLst/>
                <a:latin typeface="Times New Roman" panose="02020603050405020304" pitchFamily="18" charset="0"/>
                <a:ea typeface="MS Mincho" panose="02020609040205080304" pitchFamily="49" charset="-128"/>
                <a:cs typeface="Times New Roman" panose="02020603050405020304" pitchFamily="18" charset="0"/>
              </a:rPr>
              <a:t>Research Questions</a:t>
            </a:r>
          </a:p>
          <a:p>
            <a:endParaRPr lang="en-GB" dirty="0">
              <a:latin typeface="Times New Roman" panose="02020603050405020304" pitchFamily="18" charset="0"/>
              <a:ea typeface="MS Mincho" panose="02020609040205080304" pitchFamily="49" charset="-128"/>
              <a:cs typeface="Times New Roman" panose="02020603050405020304" pitchFamily="18" charset="0"/>
            </a:endParaRPr>
          </a:p>
          <a:p>
            <a:pPr indent="180340" algn="just"/>
            <a:r>
              <a:rPr lang="en-ZA" sz="1800" i="1" dirty="0">
                <a:effectLst/>
                <a:latin typeface="Times New Roman" panose="02020603050405020304" pitchFamily="18" charset="0"/>
                <a:ea typeface="MS Mincho" panose="02020609040205080304" pitchFamily="49" charset="-128"/>
                <a:cs typeface="Times New Roman" panose="02020603050405020304" pitchFamily="18" charset="0"/>
              </a:rPr>
              <a:t>What are the issues, challenges and impacts of implementing Machine Learning in the financial services sector?</a:t>
            </a:r>
            <a:endParaRPr lang="en-ZA"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indent="180340" algn="just"/>
            <a:r>
              <a:rPr lang="en-ZA" sz="1800" dirty="0">
                <a:effectLst/>
                <a:latin typeface="Times New Roman" panose="02020603050405020304" pitchFamily="18" charset="0"/>
                <a:ea typeface="MS Mincho" panose="02020609040205080304" pitchFamily="49" charset="-128"/>
                <a:cs typeface="Times New Roman" panose="02020603050405020304" pitchFamily="18" charset="0"/>
              </a:rPr>
              <a:t> </a:t>
            </a:r>
          </a:p>
          <a:p>
            <a:pPr indent="180340" algn="just"/>
            <a:r>
              <a:rPr lang="en-ZA" sz="1800" b="1" dirty="0">
                <a:effectLst/>
                <a:latin typeface="Times New Roman" panose="02020603050405020304" pitchFamily="18" charset="0"/>
                <a:ea typeface="MS Mincho" panose="02020609040205080304" pitchFamily="49" charset="-128"/>
                <a:cs typeface="Times New Roman" panose="02020603050405020304" pitchFamily="18" charset="0"/>
              </a:rPr>
              <a:t>Sub-Questions</a:t>
            </a:r>
            <a:r>
              <a:rPr lang="en-ZA" sz="1800" dirty="0">
                <a:effectLst/>
                <a:latin typeface="Times New Roman" panose="02020603050405020304" pitchFamily="18" charset="0"/>
                <a:ea typeface="MS Mincho" panose="02020609040205080304" pitchFamily="49" charset="-128"/>
                <a:cs typeface="Times New Roman" panose="02020603050405020304" pitchFamily="18" charset="0"/>
              </a:rPr>
              <a:t> </a:t>
            </a:r>
          </a:p>
          <a:p>
            <a:pPr indent="180340" algn="just"/>
            <a:endParaRPr lang="en-ZA" sz="1800" dirty="0">
              <a:effectLst/>
              <a:latin typeface="Times New Roman" panose="02020603050405020304" pitchFamily="18" charset="0"/>
              <a:ea typeface="MS Mincho" panose="02020609040205080304" pitchFamily="49" charset="-128"/>
              <a:cs typeface="Times New Roman" panose="02020603050405020304" pitchFamily="18" charset="0"/>
            </a:endParaRPr>
          </a:p>
          <a:p>
            <a:pPr marL="342900" lvl="0" indent="-342900" algn="just">
              <a:buFont typeface="Symbol" panose="05050102010706020507" pitchFamily="18" charset="2"/>
              <a:buChar char=""/>
            </a:pPr>
            <a:r>
              <a:rPr lang="en-ZA" sz="1800" i="1" dirty="0">
                <a:effectLst/>
                <a:latin typeface="Times New Roman" panose="02020603050405020304" pitchFamily="18" charset="0"/>
                <a:ea typeface="MS Mincho" panose="02020609040205080304" pitchFamily="49" charset="-128"/>
                <a:cs typeface="Times New Roman" panose="02020603050405020304" pitchFamily="18" charset="0"/>
              </a:rPr>
              <a:t>In what financial business contexts are ML technologies implemented? </a:t>
            </a:r>
          </a:p>
          <a:p>
            <a:pPr marL="342900" lvl="0" indent="-342900" algn="just">
              <a:buFont typeface="Symbol" panose="05050102010706020507" pitchFamily="18" charset="2"/>
              <a:buChar char=""/>
            </a:pPr>
            <a:r>
              <a:rPr lang="en-ZA" sz="1800" i="1" dirty="0">
                <a:effectLst/>
                <a:latin typeface="Times New Roman" panose="02020603050405020304" pitchFamily="18" charset="0"/>
                <a:ea typeface="MS Mincho" panose="02020609040205080304" pitchFamily="49" charset="-128"/>
                <a:cs typeface="Times New Roman" panose="02020603050405020304" pitchFamily="18" charset="0"/>
              </a:rPr>
              <a:t>What ML methods/techniques are implemented in each financial business context?</a:t>
            </a:r>
          </a:p>
          <a:p>
            <a:pPr indent="180340" algn="just"/>
            <a:r>
              <a:rPr lang="en-ZA" sz="1800" i="1" dirty="0">
                <a:effectLst/>
                <a:latin typeface="Times New Roman" panose="02020603050405020304" pitchFamily="18" charset="0"/>
                <a:ea typeface="MS Mincho" panose="02020609040205080304" pitchFamily="49" charset="-128"/>
                <a:cs typeface="Times New Roman" panose="02020603050405020304" pitchFamily="18" charset="0"/>
              </a:rPr>
              <a:t> </a:t>
            </a:r>
          </a:p>
          <a:p>
            <a:endParaRPr lang="en-GB" sz="1800" dirty="0">
              <a:effectLst/>
              <a:latin typeface="Times New Roman" panose="02020603050405020304" pitchFamily="18" charset="0"/>
              <a:ea typeface="MS Mincho" panose="02020609040205080304" pitchFamily="49" charset="-128"/>
              <a:cs typeface="Times New Roman" panose="02020603050405020304" pitchFamily="18" charset="0"/>
            </a:endParaRPr>
          </a:p>
          <a:p>
            <a:endParaRPr lang="en-GB" dirty="0">
              <a:latin typeface="Times New Roman" panose="02020603050405020304" pitchFamily="18" charset="0"/>
              <a:ea typeface="MS Mincho" panose="02020609040205080304" pitchFamily="49" charset="-128"/>
              <a:cs typeface="Times New Roman" panose="02020603050405020304" pitchFamily="18" charset="0"/>
            </a:endParaRPr>
          </a:p>
          <a:p>
            <a:endParaRPr lang="en-ZA" dirty="0"/>
          </a:p>
        </p:txBody>
      </p:sp>
      <p:pic>
        <p:nvPicPr>
          <p:cNvPr id="4" name="Picture 3">
            <a:extLst>
              <a:ext uri="{FF2B5EF4-FFF2-40B4-BE49-F238E27FC236}">
                <a16:creationId xmlns:a16="http://schemas.microsoft.com/office/drawing/2014/main" id="{F72C8D1D-AFF7-F4BA-4430-982BE58C6B96}"/>
              </a:ext>
            </a:extLst>
          </p:cNvPr>
          <p:cNvPicPr>
            <a:picLocks noChangeAspect="1"/>
          </p:cNvPicPr>
          <p:nvPr/>
        </p:nvPicPr>
        <p:blipFill>
          <a:blip r:embed="rId2"/>
          <a:stretch>
            <a:fillRect/>
          </a:stretch>
        </p:blipFill>
        <p:spPr>
          <a:xfrm>
            <a:off x="9844915" y="4225993"/>
            <a:ext cx="2143125" cy="2143125"/>
          </a:xfrm>
          <a:prstGeom prst="rect">
            <a:avLst/>
          </a:prstGeom>
        </p:spPr>
      </p:pic>
    </p:spTree>
    <p:extLst>
      <p:ext uri="{BB962C8B-B14F-4D97-AF65-F5344CB8AC3E}">
        <p14:creationId xmlns:p14="http://schemas.microsoft.com/office/powerpoint/2010/main" val="79341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D35D-8BA6-D14D-9F5F-032A1F598FD5}"/>
              </a:ext>
            </a:extLst>
          </p:cNvPr>
          <p:cNvSpPr>
            <a:spLocks noGrp="1"/>
          </p:cNvSpPr>
          <p:nvPr>
            <p:ph type="title"/>
          </p:nvPr>
        </p:nvSpPr>
        <p:spPr>
          <a:xfrm>
            <a:off x="1" y="0"/>
            <a:ext cx="12191999" cy="764277"/>
          </a:xfrm>
          <a:solidFill>
            <a:schemeClr val="accent1">
              <a:lumMod val="75000"/>
            </a:schemeClr>
          </a:solidFill>
        </p:spPr>
        <p:txBody>
          <a:bodyPr>
            <a:normAutofit/>
          </a:bodyPr>
          <a:lstStyle/>
          <a:p>
            <a:pPr algn="ctr"/>
            <a:r>
              <a:rPr lang="en-ZA" sz="2800" b="1" dirty="0">
                <a:solidFill>
                  <a:schemeClr val="bg1"/>
                </a:solidFill>
                <a:latin typeface="Arial" panose="020B0604020202020204" pitchFamily="34" charset="0"/>
                <a:ea typeface="+mn-ea"/>
                <a:cs typeface="Arial" panose="020B0604020202020204" pitchFamily="34" charset="0"/>
              </a:rPr>
              <a:t>Literature Review</a:t>
            </a:r>
            <a:endParaRPr lang="en-US" sz="2800" b="1" dirty="0">
              <a:solidFill>
                <a:schemeClr val="bg1"/>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BD6470A-4932-13D6-0332-B3468FA67CEF}"/>
              </a:ext>
            </a:extLst>
          </p:cNvPr>
          <p:cNvSpPr txBox="1"/>
          <p:nvPr/>
        </p:nvSpPr>
        <p:spPr>
          <a:xfrm>
            <a:off x="77857" y="784556"/>
            <a:ext cx="12036286" cy="3970318"/>
          </a:xfrm>
          <a:prstGeom prst="rect">
            <a:avLst/>
          </a:prstGeom>
          <a:noFill/>
        </p:spPr>
        <p:txBody>
          <a:bodyPr wrap="square" rtlCol="0">
            <a:spAutoFit/>
          </a:bodyPr>
          <a:lstStyle/>
          <a:p>
            <a:pPr marL="285750" indent="-285750" algn="just">
              <a:buFont typeface="Arial" panose="020B0604020202020204" pitchFamily="34" charset="0"/>
              <a:buChar char="•"/>
            </a:pPr>
            <a:r>
              <a:rPr lang="en-ZA" sz="1800" dirty="0">
                <a:effectLst/>
                <a:latin typeface="Times New Roman" panose="02020603050405020304" pitchFamily="18" charset="0"/>
                <a:ea typeface="MS Mincho" panose="02020609040205080304" pitchFamily="49" charset="-128"/>
                <a:cs typeface="Times New Roman" panose="02020603050405020304" pitchFamily="18" charset="0"/>
              </a:rPr>
              <a:t>Implementing ML is important, especially when financial services institutions require the necessary analytical capability, as the implementation is likely to impact every aspect of their business model. </a:t>
            </a:r>
          </a:p>
          <a:p>
            <a:pPr marL="285750" indent="-285750" algn="just">
              <a:buFont typeface="Arial" panose="020B0604020202020204" pitchFamily="34" charset="0"/>
              <a:buChar char="•"/>
            </a:pPr>
            <a:endParaRPr lang="en-ZA"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GB" sz="1800" dirty="0">
                <a:effectLst/>
                <a:latin typeface="Times New Roman" panose="02020603050405020304" pitchFamily="18" charset="0"/>
                <a:ea typeface="MS Mincho" panose="02020609040205080304" pitchFamily="49" charset="-128"/>
              </a:rPr>
              <a:t>In certain financial services environments, unsupervised ML is often used to explore the complex input data from their clients’ loan records, where regression and classification methods are used to predict key credit risk variables to determine the risk of clients defaulting on loan payments.</a:t>
            </a:r>
          </a:p>
          <a:p>
            <a:pPr marL="285750" indent="-285750" algn="just">
              <a:buFont typeface="Arial" panose="020B0604020202020204" pitchFamily="34" charset="0"/>
              <a:buChar char="•"/>
            </a:pPr>
            <a:endParaRPr lang="en-GB"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lgn="just">
              <a:buFont typeface="Arial" panose="020B0604020202020204" pitchFamily="34" charset="0"/>
              <a:buChar char="•"/>
            </a:pPr>
            <a:r>
              <a:rPr lang="en-GB" sz="1800" dirty="0">
                <a:effectLst/>
                <a:latin typeface="Times New Roman" panose="02020603050405020304" pitchFamily="18" charset="0"/>
                <a:ea typeface="MS Mincho" panose="02020609040205080304" pitchFamily="49" charset="-128"/>
              </a:rPr>
              <a:t>Some of the ML challenges include the detection and prevention of credit card fraud .</a:t>
            </a:r>
          </a:p>
          <a:p>
            <a:pPr marL="285750" indent="-285750" algn="just">
              <a:buFont typeface="Arial" panose="020B0604020202020204" pitchFamily="34" charset="0"/>
              <a:buChar char="•"/>
            </a:pPr>
            <a:endParaRPr lang="en-GB" sz="1800" dirty="0">
              <a:effectLst/>
              <a:latin typeface="Times New Roman" panose="02020603050405020304" pitchFamily="18" charset="0"/>
              <a:ea typeface="MS Mincho" panose="02020609040205080304" pitchFamily="49" charset="-128"/>
            </a:endParaRPr>
          </a:p>
          <a:p>
            <a:pPr marL="285750" indent="-285750" algn="just">
              <a:buFont typeface="Arial" panose="020B0604020202020204" pitchFamily="34" charset="0"/>
              <a:buChar char="•"/>
            </a:pPr>
            <a:r>
              <a:rPr lang="en-GB" sz="1800" dirty="0">
                <a:effectLst/>
                <a:latin typeface="Times New Roman" panose="02020603050405020304" pitchFamily="18" charset="0"/>
                <a:ea typeface="MS Mincho" panose="02020609040205080304" pitchFamily="49" charset="-128"/>
                <a:cs typeface="Times New Roman" panose="02020603050405020304" pitchFamily="18" charset="0"/>
              </a:rPr>
              <a:t>Evidence of studies is growing in understanding the application of various machine learning techniques to predict things such as bankruptcy of clients and businesses, as well as research into the use of ML methods to evaluate risk assessment in the banking sector</a:t>
            </a:r>
            <a:r>
              <a:rPr lang="en-GB" dirty="0">
                <a:latin typeface="Times New Roman" panose="02020603050405020304" pitchFamily="18" charset="0"/>
                <a:ea typeface="MS Mincho" panose="02020609040205080304" pitchFamily="49" charset="-128"/>
                <a:cs typeface="Times New Roman" panose="02020603050405020304" pitchFamily="18" charset="0"/>
              </a:rPr>
              <a:t>.</a:t>
            </a:r>
            <a:endParaRPr lang="en-ZA" dirty="0">
              <a:latin typeface="Times New Roman" panose="02020603050405020304" pitchFamily="18" charset="0"/>
              <a:ea typeface="MS Mincho" panose="02020609040205080304" pitchFamily="49" charset="-128"/>
              <a:cs typeface="Times New Roman" panose="02020603050405020304" pitchFamily="18" charset="0"/>
            </a:endParaRPr>
          </a:p>
          <a:p>
            <a:endParaRPr lang="en-ZA" dirty="0">
              <a:latin typeface="Times New Roman" panose="02020603050405020304" pitchFamily="18" charset="0"/>
              <a:ea typeface="MS Mincho" panose="02020609040205080304" pitchFamily="49" charset="-128"/>
              <a:cs typeface="Times New Roman" panose="02020603050405020304" pitchFamily="18" charset="0"/>
            </a:endParaRPr>
          </a:p>
          <a:p>
            <a:endParaRPr lang="en-ZA" dirty="0"/>
          </a:p>
        </p:txBody>
      </p:sp>
    </p:spTree>
    <p:extLst>
      <p:ext uri="{BB962C8B-B14F-4D97-AF65-F5344CB8AC3E}">
        <p14:creationId xmlns:p14="http://schemas.microsoft.com/office/powerpoint/2010/main" val="238836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D35D-8BA6-D14D-9F5F-032A1F598FD5}"/>
              </a:ext>
            </a:extLst>
          </p:cNvPr>
          <p:cNvSpPr>
            <a:spLocks noGrp="1"/>
          </p:cNvSpPr>
          <p:nvPr>
            <p:ph type="title"/>
          </p:nvPr>
        </p:nvSpPr>
        <p:spPr>
          <a:xfrm>
            <a:off x="1" y="0"/>
            <a:ext cx="12191999" cy="764277"/>
          </a:xfrm>
          <a:solidFill>
            <a:schemeClr val="accent1">
              <a:lumMod val="75000"/>
            </a:schemeClr>
          </a:solidFill>
        </p:spPr>
        <p:txBody>
          <a:bodyPr>
            <a:normAutofit/>
          </a:bodyPr>
          <a:lstStyle/>
          <a:p>
            <a:pPr algn="ctr"/>
            <a:r>
              <a:rPr lang="en-ZA" sz="2800" b="1" dirty="0">
                <a:solidFill>
                  <a:schemeClr val="bg1"/>
                </a:solidFill>
                <a:latin typeface="Arial" panose="020B0604020202020204" pitchFamily="34" charset="0"/>
                <a:ea typeface="+mn-ea"/>
                <a:cs typeface="Arial" panose="020B0604020202020204" pitchFamily="34" charset="0"/>
              </a:rPr>
              <a:t>Methodology</a:t>
            </a:r>
            <a:endParaRPr lang="en-US" sz="2800" b="1" dirty="0">
              <a:solidFill>
                <a:schemeClr val="bg1"/>
              </a:solidFill>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F7C17BFD-BA70-16C3-CF05-6714C261A454}"/>
              </a:ext>
            </a:extLst>
          </p:cNvPr>
          <p:cNvSpPr txBox="1"/>
          <p:nvPr/>
        </p:nvSpPr>
        <p:spPr>
          <a:xfrm>
            <a:off x="86137" y="5249551"/>
            <a:ext cx="5191541" cy="553998"/>
          </a:xfrm>
          <a:prstGeom prst="rect">
            <a:avLst/>
          </a:prstGeom>
          <a:noFill/>
        </p:spPr>
        <p:txBody>
          <a:bodyPr wrap="square">
            <a:spAutoFit/>
          </a:bodyPr>
          <a:lstStyle/>
          <a:p>
            <a:endParaRPr lang="en-GB" sz="1200" b="1" dirty="0">
              <a:latin typeface="Times New Roman" panose="02020603050405020304" pitchFamily="18" charset="0"/>
              <a:ea typeface="MS Mincho" panose="02020609040205080304" pitchFamily="49" charset="-128"/>
            </a:endParaRPr>
          </a:p>
          <a:p>
            <a:r>
              <a:rPr lang="en-GB" b="1" dirty="0">
                <a:latin typeface="Times New Roman" panose="02020603050405020304" pitchFamily="18" charset="0"/>
                <a:ea typeface="MS Mincho" panose="02020609040205080304" pitchFamily="49" charset="-128"/>
              </a:rPr>
              <a:t>Databases</a:t>
            </a:r>
            <a:r>
              <a:rPr lang="en-GB" dirty="0">
                <a:latin typeface="Times New Roman" panose="02020603050405020304" pitchFamily="18" charset="0"/>
                <a:ea typeface="MS Mincho" panose="02020609040205080304" pitchFamily="49" charset="-128"/>
              </a:rPr>
              <a:t>: </a:t>
            </a:r>
            <a:r>
              <a:rPr lang="en-GB" i="1" dirty="0">
                <a:effectLst/>
                <a:latin typeface="Times New Roman" panose="02020603050405020304" pitchFamily="18" charset="0"/>
                <a:ea typeface="MS Mincho" panose="02020609040205080304" pitchFamily="49" charset="-128"/>
              </a:rPr>
              <a:t>Science Direct, ProQuest</a:t>
            </a:r>
            <a:r>
              <a:rPr lang="en-GB" dirty="0">
                <a:effectLst/>
                <a:latin typeface="Times New Roman" panose="02020603050405020304" pitchFamily="18" charset="0"/>
                <a:ea typeface="MS Mincho" panose="02020609040205080304" pitchFamily="49" charset="-128"/>
              </a:rPr>
              <a:t> and </a:t>
            </a:r>
            <a:r>
              <a:rPr lang="en-GB" i="1" dirty="0">
                <a:effectLst/>
                <a:latin typeface="Times New Roman" panose="02020603050405020304" pitchFamily="18" charset="0"/>
                <a:ea typeface="MS Mincho" panose="02020609040205080304" pitchFamily="49" charset="-128"/>
              </a:rPr>
              <a:t>Ebsco Host </a:t>
            </a:r>
            <a:endParaRPr lang="en-ZA" i="1" dirty="0"/>
          </a:p>
        </p:txBody>
      </p:sp>
      <p:graphicFrame>
        <p:nvGraphicFramePr>
          <p:cNvPr id="12" name="Table 11">
            <a:extLst>
              <a:ext uri="{FF2B5EF4-FFF2-40B4-BE49-F238E27FC236}">
                <a16:creationId xmlns:a16="http://schemas.microsoft.com/office/drawing/2014/main" id="{125AF812-204B-016A-640C-F714853A2D7C}"/>
              </a:ext>
            </a:extLst>
          </p:cNvPr>
          <p:cNvGraphicFramePr>
            <a:graphicFrameLocks noGrp="1"/>
          </p:cNvGraphicFramePr>
          <p:nvPr>
            <p:extLst>
              <p:ext uri="{D42A27DB-BD31-4B8C-83A1-F6EECF244321}">
                <p14:modId xmlns:p14="http://schemas.microsoft.com/office/powerpoint/2010/main" val="1817807090"/>
              </p:ext>
            </p:extLst>
          </p:nvPr>
        </p:nvGraphicFramePr>
        <p:xfrm>
          <a:off x="86137" y="1225004"/>
          <a:ext cx="7328453" cy="3938404"/>
        </p:xfrm>
        <a:graphic>
          <a:graphicData uri="http://schemas.openxmlformats.org/drawingml/2006/table">
            <a:tbl>
              <a:tblPr firstRow="1" firstCol="1" bandRow="1"/>
              <a:tblGrid>
                <a:gridCol w="4136266">
                  <a:extLst>
                    <a:ext uri="{9D8B030D-6E8A-4147-A177-3AD203B41FA5}">
                      <a16:colId xmlns:a16="http://schemas.microsoft.com/office/drawing/2014/main" val="3027670155"/>
                    </a:ext>
                  </a:extLst>
                </a:gridCol>
                <a:gridCol w="3192187">
                  <a:extLst>
                    <a:ext uri="{9D8B030D-6E8A-4147-A177-3AD203B41FA5}">
                      <a16:colId xmlns:a16="http://schemas.microsoft.com/office/drawing/2014/main" val="426870848"/>
                    </a:ext>
                  </a:extLst>
                </a:gridCol>
              </a:tblGrid>
              <a:tr h="393585">
                <a:tc>
                  <a:txBody>
                    <a:bodyPr/>
                    <a:lstStyle/>
                    <a:p>
                      <a:pPr indent="180340" algn="ct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Included</a:t>
                      </a:r>
                      <a:endParaRPr lang="en-ZA"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indent="180340" algn="ctr"/>
                      <a:r>
                        <a:rPr lang="en-US" sz="1800" b="1" dirty="0">
                          <a:solidFill>
                            <a:srgbClr val="000000"/>
                          </a:solidFill>
                          <a:effectLst/>
                          <a:latin typeface="Times New Roman" panose="02020603050405020304" pitchFamily="18" charset="0"/>
                          <a:ea typeface="MS Mincho" panose="02020609040205080304" pitchFamily="49" charset="-128"/>
                          <a:cs typeface="Times New Roman" panose="02020603050405020304" pitchFamily="18" charset="0"/>
                        </a:rPr>
                        <a:t>Excluded</a:t>
                      </a:r>
                      <a:endParaRPr lang="en-ZA" sz="18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97574347"/>
                  </a:ext>
                </a:extLst>
              </a:tr>
              <a:tr h="417646">
                <a:tc>
                  <a:txBody>
                    <a:bodyPr/>
                    <a:lstStyle/>
                    <a:p>
                      <a:pPr indent="180340" algn="l"/>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Scope of coverage: 2013-2022</a:t>
                      </a:r>
                      <a:endParaRPr lang="en-ZA"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Literature published before 2013 and after 2022 is excluded</a:t>
                      </a:r>
                      <a:endParaRPr lang="en-ZA"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643402"/>
                  </a:ext>
                </a:extLst>
              </a:tr>
              <a:tr h="844616">
                <a:tc>
                  <a:txBody>
                    <a:bodyPr/>
                    <a:lstStyle/>
                    <a:p>
                      <a:pPr indent="180340" algn="l"/>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Exposure of interest: machine learning, business analytics, predictive analytics, artificial or business intelligence with a specific focus on machine learning</a:t>
                      </a:r>
                      <a:endParaRPr lang="en-ZA"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Non-Machine learning-related content </a:t>
                      </a:r>
                      <a:endParaRPr lang="en-ZA"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816287"/>
                  </a:ext>
                </a:extLst>
              </a:tr>
              <a:tr h="208823">
                <a:tc>
                  <a:txBody>
                    <a:bodyPr/>
                    <a:lstStyle/>
                    <a:p>
                      <a:pPr indent="180340" algn="l"/>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Language: English</a:t>
                      </a:r>
                      <a:endParaRPr lang="en-ZA"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Non-English written </a:t>
                      </a:r>
                      <a:endParaRPr lang="en-ZA"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7824765"/>
                  </a:ext>
                </a:extLst>
              </a:tr>
              <a:tr h="1012674">
                <a:tc>
                  <a:txBody>
                    <a:bodyPr/>
                    <a:lstStyle/>
                    <a:p>
                      <a:pPr indent="180340" algn="l"/>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Source of literature:</a:t>
                      </a:r>
                      <a:r>
                        <a:rPr lang="en-GB" sz="1600" dirty="0">
                          <a:effectLst/>
                          <a:latin typeface="Times New Roman" panose="02020603050405020304" pitchFamily="18" charset="0"/>
                          <a:ea typeface="MS Mincho" panose="02020609040205080304" pitchFamily="49" charset="-128"/>
                          <a:cs typeface="Times New Roman" panose="02020603050405020304" pitchFamily="18" charset="0"/>
                        </a:rPr>
                        <a:t> scholarly books, journal articles, conference proceedings, and grey literature, including dissertations and theses</a:t>
                      </a:r>
                      <a:endParaRPr lang="en-ZA"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Any literature not in the form of scholarly books, journal articles, conference proceedings, and grey literature, including dissertations and theses.</a:t>
                      </a:r>
                      <a:endParaRPr lang="en-ZA"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829152"/>
                  </a:ext>
                </a:extLst>
              </a:tr>
              <a:tr h="618739">
                <a:tc>
                  <a:txBody>
                    <a:bodyPr/>
                    <a:lstStyle/>
                    <a:p>
                      <a:pPr indent="180340" algn="l"/>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Study Design: include quantitative, qualitative, and mixed-methods studies</a:t>
                      </a:r>
                      <a:endParaRPr lang="en-ZA"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80340" algn="l"/>
                      <a:r>
                        <a:rPr lang="en-US" sz="1600" dirty="0">
                          <a:effectLst/>
                          <a:latin typeface="Times New Roman" panose="02020603050405020304" pitchFamily="18" charset="0"/>
                          <a:ea typeface="MS Mincho" panose="02020609040205080304" pitchFamily="49" charset="-128"/>
                          <a:cs typeface="Times New Roman" panose="02020603050405020304" pitchFamily="18" charset="0"/>
                        </a:rPr>
                        <a:t>Unspecified study design</a:t>
                      </a:r>
                      <a:endParaRPr lang="en-ZA" sz="16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411798"/>
                  </a:ext>
                </a:extLst>
              </a:tr>
            </a:tbl>
          </a:graphicData>
        </a:graphic>
      </p:graphicFrame>
      <p:sp>
        <p:nvSpPr>
          <p:cNvPr id="13" name="Rectangle 4">
            <a:extLst>
              <a:ext uri="{FF2B5EF4-FFF2-40B4-BE49-F238E27FC236}">
                <a16:creationId xmlns:a16="http://schemas.microsoft.com/office/drawing/2014/main" id="{4D5DFB45-355D-5366-885B-98AF3949C58B}"/>
              </a:ext>
            </a:extLst>
          </p:cNvPr>
          <p:cNvSpPr>
            <a:spLocks noChangeArrowheads="1"/>
          </p:cNvSpPr>
          <p:nvPr/>
        </p:nvSpPr>
        <p:spPr bwMode="auto">
          <a:xfrm>
            <a:off x="-182879" y="717172"/>
            <a:ext cx="559307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80975"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1"/>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rPr>
              <a:t>Inclusion and exclusion criteria</a:t>
            </a:r>
            <a:endParaRPr kumimoji="0" lang="en-ZA" altLang="en-US"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B0192CC8-C8F1-3CBE-EA48-DB880B1BE7F6}"/>
              </a:ext>
            </a:extLst>
          </p:cNvPr>
          <p:cNvPicPr>
            <a:picLocks noChangeAspect="1"/>
          </p:cNvPicPr>
          <p:nvPr/>
        </p:nvPicPr>
        <p:blipFill>
          <a:blip r:embed="rId2"/>
          <a:stretch>
            <a:fillRect/>
          </a:stretch>
        </p:blipFill>
        <p:spPr>
          <a:xfrm>
            <a:off x="8198709" y="4596677"/>
            <a:ext cx="3993292" cy="2286000"/>
          </a:xfrm>
          <a:prstGeom prst="rect">
            <a:avLst/>
          </a:prstGeom>
          <a:ln>
            <a:noFill/>
          </a:ln>
          <a:effectLst>
            <a:softEdge rad="112500"/>
          </a:effectLst>
        </p:spPr>
      </p:pic>
    </p:spTree>
    <p:extLst>
      <p:ext uri="{BB962C8B-B14F-4D97-AF65-F5344CB8AC3E}">
        <p14:creationId xmlns:p14="http://schemas.microsoft.com/office/powerpoint/2010/main" val="338770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D35D-8BA6-D14D-9F5F-032A1F598FD5}"/>
              </a:ext>
            </a:extLst>
          </p:cNvPr>
          <p:cNvSpPr>
            <a:spLocks noGrp="1"/>
          </p:cNvSpPr>
          <p:nvPr>
            <p:ph type="title"/>
          </p:nvPr>
        </p:nvSpPr>
        <p:spPr>
          <a:xfrm>
            <a:off x="1" y="0"/>
            <a:ext cx="12191999" cy="764277"/>
          </a:xfrm>
          <a:solidFill>
            <a:schemeClr val="accent1">
              <a:lumMod val="75000"/>
            </a:schemeClr>
          </a:solidFill>
        </p:spPr>
        <p:txBody>
          <a:bodyPr>
            <a:normAutofit/>
          </a:bodyPr>
          <a:lstStyle/>
          <a:p>
            <a:pPr algn="ctr"/>
            <a:r>
              <a:rPr lang="en-ZA" sz="2800" b="1" dirty="0">
                <a:solidFill>
                  <a:schemeClr val="bg1"/>
                </a:solidFill>
                <a:latin typeface="Arial" panose="020B0604020202020204" pitchFamily="34" charset="0"/>
                <a:ea typeface="+mn-ea"/>
                <a:cs typeface="Arial" panose="020B0604020202020204" pitchFamily="34" charset="0"/>
              </a:rPr>
              <a:t>Methodology</a:t>
            </a:r>
            <a:endParaRPr lang="en-US" sz="2800" b="1" dirty="0">
              <a:solidFill>
                <a:schemeClr val="bg1"/>
              </a:solidFill>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6BD6470A-4932-13D6-0332-B3468FA67CEF}"/>
              </a:ext>
            </a:extLst>
          </p:cNvPr>
          <p:cNvSpPr txBox="1"/>
          <p:nvPr/>
        </p:nvSpPr>
        <p:spPr>
          <a:xfrm>
            <a:off x="1" y="822040"/>
            <a:ext cx="12016408" cy="923330"/>
          </a:xfrm>
          <a:prstGeom prst="rect">
            <a:avLst/>
          </a:prstGeom>
          <a:noFill/>
        </p:spPr>
        <p:txBody>
          <a:bodyPr wrap="square" rtlCol="0">
            <a:spAutoFit/>
          </a:bodyPr>
          <a:lstStyle/>
          <a:p>
            <a:endParaRPr lang="en-ZA" dirty="0">
              <a:latin typeface="Times New Roman" panose="02020603050405020304" pitchFamily="18" charset="0"/>
              <a:ea typeface="MS Mincho" panose="02020609040205080304" pitchFamily="49" charset="-128"/>
              <a:cs typeface="Times New Roman" panose="02020603050405020304" pitchFamily="18" charset="0"/>
            </a:endParaRPr>
          </a:p>
          <a:p>
            <a:endParaRPr lang="en-ZA" dirty="0">
              <a:latin typeface="Times New Roman" panose="02020603050405020304" pitchFamily="18" charset="0"/>
              <a:ea typeface="MS Mincho" panose="02020609040205080304" pitchFamily="49" charset="-128"/>
              <a:cs typeface="Times New Roman" panose="02020603050405020304" pitchFamily="18" charset="0"/>
            </a:endParaRPr>
          </a:p>
          <a:p>
            <a:endParaRPr lang="en-ZA" dirty="0"/>
          </a:p>
        </p:txBody>
      </p:sp>
      <p:pic>
        <p:nvPicPr>
          <p:cNvPr id="4" name="Picture 3">
            <a:extLst>
              <a:ext uri="{FF2B5EF4-FFF2-40B4-BE49-F238E27FC236}">
                <a16:creationId xmlns:a16="http://schemas.microsoft.com/office/drawing/2014/main" id="{2FC147FA-37C4-9A65-5150-04841581D2F6}"/>
              </a:ext>
            </a:extLst>
          </p:cNvPr>
          <p:cNvPicPr>
            <a:picLocks noChangeAspect="1"/>
          </p:cNvPicPr>
          <p:nvPr/>
        </p:nvPicPr>
        <p:blipFill>
          <a:blip r:embed="rId2"/>
          <a:stretch>
            <a:fillRect/>
          </a:stretch>
        </p:blipFill>
        <p:spPr>
          <a:xfrm>
            <a:off x="377687" y="822041"/>
            <a:ext cx="6913739" cy="5429672"/>
          </a:xfrm>
          <a:prstGeom prst="rect">
            <a:avLst/>
          </a:prstGeom>
        </p:spPr>
      </p:pic>
      <p:sp>
        <p:nvSpPr>
          <p:cNvPr id="5" name="TextBox 4">
            <a:extLst>
              <a:ext uri="{FF2B5EF4-FFF2-40B4-BE49-F238E27FC236}">
                <a16:creationId xmlns:a16="http://schemas.microsoft.com/office/drawing/2014/main" id="{21CEA094-6F0A-B2AA-8872-66544394498E}"/>
              </a:ext>
            </a:extLst>
          </p:cNvPr>
          <p:cNvSpPr txBox="1"/>
          <p:nvPr/>
        </p:nvSpPr>
        <p:spPr>
          <a:xfrm>
            <a:off x="2490166" y="6035959"/>
            <a:ext cx="3362325" cy="369332"/>
          </a:xfrm>
          <a:prstGeom prst="rect">
            <a:avLst/>
          </a:prstGeom>
          <a:noFill/>
        </p:spPr>
        <p:txBody>
          <a:bodyPr wrap="square" rtlCol="0">
            <a:spAutoFit/>
          </a:bodyPr>
          <a:lstStyle/>
          <a:p>
            <a:r>
              <a:rPr lang="en-ZA" dirty="0">
                <a:latin typeface="Times New Roman" panose="02020603050405020304" pitchFamily="18" charset="0"/>
                <a:cs typeface="Times New Roman" panose="02020603050405020304" pitchFamily="18" charset="0"/>
              </a:rPr>
              <a:t>PRISMA</a:t>
            </a:r>
          </a:p>
        </p:txBody>
      </p:sp>
    </p:spTree>
    <p:extLst>
      <p:ext uri="{BB962C8B-B14F-4D97-AF65-F5344CB8AC3E}">
        <p14:creationId xmlns:p14="http://schemas.microsoft.com/office/powerpoint/2010/main" val="42043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D35D-8BA6-D14D-9F5F-032A1F598FD5}"/>
              </a:ext>
            </a:extLst>
          </p:cNvPr>
          <p:cNvSpPr>
            <a:spLocks noGrp="1"/>
          </p:cNvSpPr>
          <p:nvPr>
            <p:ph type="title"/>
          </p:nvPr>
        </p:nvSpPr>
        <p:spPr>
          <a:xfrm>
            <a:off x="1" y="0"/>
            <a:ext cx="12191999" cy="764277"/>
          </a:xfrm>
          <a:solidFill>
            <a:schemeClr val="accent1">
              <a:lumMod val="75000"/>
            </a:schemeClr>
          </a:solidFill>
        </p:spPr>
        <p:txBody>
          <a:bodyPr>
            <a:normAutofit/>
          </a:bodyPr>
          <a:lstStyle/>
          <a:p>
            <a:pPr algn="ctr"/>
            <a:r>
              <a:rPr lang="en-US" sz="1800" dirty="0">
                <a:effectLst/>
                <a:latin typeface="Times New Roman" panose="02020603050405020304" pitchFamily="18" charset="0"/>
                <a:ea typeface="MS Mincho" panose="02020609040205080304" pitchFamily="49" charset="-128"/>
              </a:rPr>
              <a:t> </a:t>
            </a:r>
            <a:r>
              <a:rPr lang="en-US" sz="2800" b="1" dirty="0">
                <a:solidFill>
                  <a:schemeClr val="bg1"/>
                </a:solidFill>
                <a:latin typeface="Arial" panose="020B0604020202020204" pitchFamily="34" charset="0"/>
                <a:ea typeface="+mn-ea"/>
                <a:cs typeface="Arial" panose="020B0604020202020204" pitchFamily="34" charset="0"/>
              </a:rPr>
              <a:t>Findings</a:t>
            </a:r>
          </a:p>
        </p:txBody>
      </p:sp>
      <p:graphicFrame>
        <p:nvGraphicFramePr>
          <p:cNvPr id="5" name="Chart 4">
            <a:extLst>
              <a:ext uri="{FF2B5EF4-FFF2-40B4-BE49-F238E27FC236}">
                <a16:creationId xmlns:a16="http://schemas.microsoft.com/office/drawing/2014/main" id="{7572B582-7FD6-5315-EEE0-E8352FFD7A88}"/>
              </a:ext>
            </a:extLst>
          </p:cNvPr>
          <p:cNvGraphicFramePr/>
          <p:nvPr>
            <p:extLst>
              <p:ext uri="{D42A27DB-BD31-4B8C-83A1-F6EECF244321}">
                <p14:modId xmlns:p14="http://schemas.microsoft.com/office/powerpoint/2010/main" val="1284784376"/>
              </p:ext>
            </p:extLst>
          </p:nvPr>
        </p:nvGraphicFramePr>
        <p:xfrm>
          <a:off x="111538" y="866641"/>
          <a:ext cx="6635474" cy="4053228"/>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0D17DA84-80B7-6D1E-6EE8-AA6D5D1BC017}"/>
              </a:ext>
            </a:extLst>
          </p:cNvPr>
          <p:cNvPicPr>
            <a:picLocks noChangeAspect="1"/>
          </p:cNvPicPr>
          <p:nvPr/>
        </p:nvPicPr>
        <p:blipFill>
          <a:blip r:embed="rId3"/>
          <a:stretch>
            <a:fillRect/>
          </a:stretch>
        </p:blipFill>
        <p:spPr>
          <a:xfrm>
            <a:off x="8642694" y="4399307"/>
            <a:ext cx="2619375" cy="1743075"/>
          </a:xfrm>
          <a:prstGeom prst="rect">
            <a:avLst/>
          </a:prstGeom>
        </p:spPr>
      </p:pic>
    </p:spTree>
    <p:extLst>
      <p:ext uri="{BB962C8B-B14F-4D97-AF65-F5344CB8AC3E}">
        <p14:creationId xmlns:p14="http://schemas.microsoft.com/office/powerpoint/2010/main" val="238469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1D35D-8BA6-D14D-9F5F-032A1F598FD5}"/>
              </a:ext>
            </a:extLst>
          </p:cNvPr>
          <p:cNvSpPr>
            <a:spLocks noGrp="1"/>
          </p:cNvSpPr>
          <p:nvPr>
            <p:ph type="title"/>
          </p:nvPr>
        </p:nvSpPr>
        <p:spPr>
          <a:xfrm>
            <a:off x="1" y="0"/>
            <a:ext cx="12191999" cy="764277"/>
          </a:xfrm>
          <a:solidFill>
            <a:schemeClr val="accent1">
              <a:lumMod val="75000"/>
            </a:schemeClr>
          </a:solidFill>
        </p:spPr>
        <p:txBody>
          <a:bodyPr>
            <a:normAutofit/>
          </a:bodyPr>
          <a:lstStyle/>
          <a:p>
            <a:pPr algn="ctr"/>
            <a:r>
              <a:rPr lang="en-US" sz="1800" dirty="0">
                <a:effectLst/>
                <a:latin typeface="Times New Roman" panose="02020603050405020304" pitchFamily="18" charset="0"/>
                <a:ea typeface="MS Mincho" panose="02020609040205080304" pitchFamily="49" charset="-128"/>
              </a:rPr>
              <a:t> </a:t>
            </a:r>
            <a:r>
              <a:rPr lang="en-US" sz="2800" b="1" dirty="0">
                <a:solidFill>
                  <a:schemeClr val="bg1"/>
                </a:solidFill>
                <a:latin typeface="Arial" panose="020B0604020202020204" pitchFamily="34" charset="0"/>
                <a:ea typeface="+mn-ea"/>
                <a:cs typeface="Arial" panose="020B0604020202020204" pitchFamily="34" charset="0"/>
              </a:rPr>
              <a:t>Findings</a:t>
            </a:r>
          </a:p>
        </p:txBody>
      </p:sp>
      <p:graphicFrame>
        <p:nvGraphicFramePr>
          <p:cNvPr id="6" name="Chart 5">
            <a:extLst>
              <a:ext uri="{FF2B5EF4-FFF2-40B4-BE49-F238E27FC236}">
                <a16:creationId xmlns:a16="http://schemas.microsoft.com/office/drawing/2014/main" id="{D9431BB0-64E9-5F9E-CEC2-C3F1785E9F15}"/>
              </a:ext>
            </a:extLst>
          </p:cNvPr>
          <p:cNvGraphicFramePr/>
          <p:nvPr>
            <p:extLst>
              <p:ext uri="{D42A27DB-BD31-4B8C-83A1-F6EECF244321}">
                <p14:modId xmlns:p14="http://schemas.microsoft.com/office/powerpoint/2010/main" val="2474981433"/>
              </p:ext>
            </p:extLst>
          </p:nvPr>
        </p:nvGraphicFramePr>
        <p:xfrm>
          <a:off x="250237" y="884584"/>
          <a:ext cx="7810398" cy="3220278"/>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6C418AC9-0B21-A4F5-23C1-EA36AE3DDF76}"/>
              </a:ext>
            </a:extLst>
          </p:cNvPr>
          <p:cNvSpPr txBox="1"/>
          <p:nvPr/>
        </p:nvSpPr>
        <p:spPr>
          <a:xfrm>
            <a:off x="250237" y="4399276"/>
            <a:ext cx="6587885" cy="2031325"/>
          </a:xfrm>
          <a:prstGeom prst="rect">
            <a:avLst/>
          </a:prstGeom>
          <a:noFill/>
        </p:spPr>
        <p:txBody>
          <a:bodyPr wrap="square" rtlCol="0">
            <a:spAutoFit/>
          </a:bodyPr>
          <a:lstStyle/>
          <a:p>
            <a:r>
              <a:rPr lang="en-GB" dirty="0">
                <a:effectLst/>
                <a:latin typeface="Times New Roman" panose="02020603050405020304" pitchFamily="18" charset="0"/>
                <a:ea typeface="MS Mincho" panose="02020609040205080304" pitchFamily="49" charset="-128"/>
                <a:cs typeface="Times New Roman" panose="02020603050405020304" pitchFamily="18" charset="0"/>
              </a:rPr>
              <a:t>Machine language uses in the financial services sector.</a:t>
            </a:r>
          </a:p>
          <a:p>
            <a:endParaRPr lang="en-GB" dirty="0">
              <a:effectLst/>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GB" dirty="0">
                <a:effectLst/>
                <a:latin typeface="Times New Roman" panose="02020603050405020304" pitchFamily="18" charset="0"/>
                <a:ea typeface="MS Mincho" panose="02020609040205080304" pitchFamily="49" charset="-128"/>
                <a:cs typeface="Times New Roman" panose="02020603050405020304" pitchFamily="18" charset="0"/>
              </a:rPr>
              <a:t>Bankruptcy(hybrid/support vector)</a:t>
            </a:r>
          </a:p>
          <a:p>
            <a:pPr marL="285750" indent="-285750">
              <a:buFont typeface="Arial" panose="020B0604020202020204" pitchFamily="34" charset="0"/>
              <a:buChar char="•"/>
            </a:pPr>
            <a:r>
              <a:rPr lang="en-GB" dirty="0">
                <a:effectLst/>
                <a:latin typeface="Times New Roman" panose="02020603050405020304" pitchFamily="18" charset="0"/>
                <a:ea typeface="MS Mincho" panose="02020609040205080304" pitchFamily="49" charset="-128"/>
                <a:cs typeface="Times New Roman" panose="02020603050405020304" pitchFamily="18" charset="0"/>
              </a:rPr>
              <a:t>Fraud Detection(Support vector/neural/hybrid)</a:t>
            </a:r>
            <a:endParaRPr lang="en-ZA" dirty="0">
              <a:effectLst/>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GB" dirty="0">
                <a:effectLst/>
                <a:latin typeface="Times New Roman" panose="02020603050405020304" pitchFamily="18" charset="0"/>
                <a:ea typeface="MS Mincho" panose="02020609040205080304" pitchFamily="49" charset="-128"/>
              </a:rPr>
              <a:t>Credit Default Prediction(support vector/hybrid/clustering)</a:t>
            </a:r>
            <a:endParaRPr lang="en-GB" dirty="0">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ZA" dirty="0">
                <a:effectLst/>
                <a:latin typeface="Times New Roman" panose="02020603050405020304" pitchFamily="18" charset="0"/>
                <a:ea typeface="MS Mincho" panose="02020609040205080304" pitchFamily="49" charset="-128"/>
              </a:rPr>
              <a:t>Forecasting stock market performance(neural/hybrid)</a:t>
            </a:r>
            <a:endParaRPr lang="en-GB" dirty="0">
              <a:effectLst/>
              <a:latin typeface="Times New Roman" panose="02020603050405020304" pitchFamily="18" charset="0"/>
              <a:ea typeface="MS Mincho" panose="02020609040205080304" pitchFamily="49" charset="-128"/>
              <a:cs typeface="Times New Roman" panose="02020603050405020304" pitchFamily="18" charset="0"/>
            </a:endParaRPr>
          </a:p>
          <a:p>
            <a:pPr marL="285750" indent="-285750">
              <a:buFont typeface="Arial" panose="020B0604020202020204" pitchFamily="34" charset="0"/>
              <a:buChar char="•"/>
            </a:pPr>
            <a:r>
              <a:rPr lang="en-GB" dirty="0">
                <a:effectLst/>
                <a:latin typeface="Times New Roman" panose="02020603050405020304" pitchFamily="18" charset="0"/>
                <a:ea typeface="MS Mincho" panose="02020609040205080304" pitchFamily="49" charset="-128"/>
              </a:rPr>
              <a:t>Risk management</a:t>
            </a:r>
            <a:r>
              <a:rPr lang="en-GB" dirty="0">
                <a:latin typeface="Times New Roman" panose="02020603050405020304" pitchFamily="18" charset="0"/>
                <a:ea typeface="MS Mincho" panose="02020609040205080304" pitchFamily="49" charset="-128"/>
                <a:cs typeface="Times New Roman" panose="02020603050405020304" pitchFamily="18" charset="0"/>
              </a:rPr>
              <a:t>(support vector/neural)</a:t>
            </a:r>
            <a:endParaRPr lang="en-ZA" dirty="0"/>
          </a:p>
        </p:txBody>
      </p:sp>
    </p:spTree>
    <p:extLst>
      <p:ext uri="{BB962C8B-B14F-4D97-AF65-F5344CB8AC3E}">
        <p14:creationId xmlns:p14="http://schemas.microsoft.com/office/powerpoint/2010/main" val="5360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742</TotalTime>
  <Words>909</Words>
  <Application>Microsoft Office PowerPoint</Application>
  <PresentationFormat>Widescreen</PresentationFormat>
  <Paragraphs>93</Paragraphs>
  <Slides>13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Symbol</vt:lpstr>
      <vt:lpstr>Times New Roman</vt:lpstr>
      <vt:lpstr>Wingdings</vt:lpstr>
      <vt:lpstr>Office Theme</vt:lpstr>
      <vt:lpstr>PowerPoint Presentation</vt:lpstr>
      <vt:lpstr>PowerPoint Presentation</vt:lpstr>
      <vt:lpstr>Background </vt:lpstr>
      <vt:lpstr>Research Objectives  </vt:lpstr>
      <vt:lpstr>Literature Review</vt:lpstr>
      <vt:lpstr>Methodology</vt:lpstr>
      <vt:lpstr>Methodology</vt:lpstr>
      <vt:lpstr> Findings</vt:lpstr>
      <vt:lpstr> Findings</vt:lpstr>
      <vt:lpstr>PowerPoint Presentation</vt:lpstr>
      <vt:lpstr>References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Sinethemba Msomi</dc:creator>
  <cp:lastModifiedBy>Taki</cp:lastModifiedBy>
  <cp:revision>87</cp:revision>
  <dcterms:created xsi:type="dcterms:W3CDTF">2020-01-27T10:07:57Z</dcterms:created>
  <dcterms:modified xsi:type="dcterms:W3CDTF">2023-02-16T07:32:50Z</dcterms:modified>
</cp:coreProperties>
</file>