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5" r:id="rId6"/>
    <p:sldId id="266" r:id="rId7"/>
    <p:sldId id="259" r:id="rId8"/>
    <p:sldId id="262" r:id="rId9"/>
    <p:sldId id="261" r:id="rId10"/>
    <p:sldId id="268" r:id="rId11"/>
    <p:sldId id="263" r:id="rId12"/>
    <p:sldId id="264" r:id="rId13"/>
    <p:sldId id="257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413B5-6D72-452E-B3A1-38A9237D0D2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80D37BD-E921-42F1-9281-7BDEB6A15BB8}">
      <dgm:prSet phldrT="[Text]"/>
      <dgm:spPr/>
      <dgm:t>
        <a:bodyPr/>
        <a:lstStyle/>
        <a:p>
          <a:r>
            <a:rPr lang="en-GB" dirty="0"/>
            <a:t>Internet addiction</a:t>
          </a:r>
          <a:endParaRPr lang="en-ZA" dirty="0"/>
        </a:p>
      </dgm:t>
    </dgm:pt>
    <dgm:pt modelId="{4B992599-1B9E-4061-BB8C-2A834A468C3D}" type="parTrans" cxnId="{6DB9544F-CAA9-41FA-8BD0-416EEAD38B20}">
      <dgm:prSet/>
      <dgm:spPr/>
      <dgm:t>
        <a:bodyPr/>
        <a:lstStyle/>
        <a:p>
          <a:endParaRPr lang="en-ZA"/>
        </a:p>
      </dgm:t>
    </dgm:pt>
    <dgm:pt modelId="{035B6B41-963F-42F6-9F3F-7632672A7D96}" type="sibTrans" cxnId="{6DB9544F-CAA9-41FA-8BD0-416EEAD38B20}">
      <dgm:prSet/>
      <dgm:spPr/>
      <dgm:t>
        <a:bodyPr/>
        <a:lstStyle/>
        <a:p>
          <a:endParaRPr lang="en-ZA"/>
        </a:p>
      </dgm:t>
    </dgm:pt>
    <dgm:pt modelId="{B38BF50D-5DC0-44A9-9B36-175120429799}">
      <dgm:prSet phldrT="[Text]"/>
      <dgm:spPr/>
      <dgm:t>
        <a:bodyPr/>
        <a:lstStyle/>
        <a:p>
          <a:r>
            <a:rPr lang="en-GB" dirty="0"/>
            <a:t>Lifelong learning</a:t>
          </a:r>
          <a:endParaRPr lang="en-ZA" dirty="0"/>
        </a:p>
      </dgm:t>
    </dgm:pt>
    <dgm:pt modelId="{44C3436E-B1E4-4ACA-ABFB-A1FCFC8435D9}" type="parTrans" cxnId="{CD687C29-41D0-468E-83FA-DC9A2AEED4F5}">
      <dgm:prSet/>
      <dgm:spPr/>
      <dgm:t>
        <a:bodyPr/>
        <a:lstStyle/>
        <a:p>
          <a:endParaRPr lang="en-ZA"/>
        </a:p>
      </dgm:t>
    </dgm:pt>
    <dgm:pt modelId="{4D84F7F1-0BD2-4322-BA2D-3A985BBBFA8E}" type="sibTrans" cxnId="{CD687C29-41D0-468E-83FA-DC9A2AEED4F5}">
      <dgm:prSet/>
      <dgm:spPr/>
      <dgm:t>
        <a:bodyPr/>
        <a:lstStyle/>
        <a:p>
          <a:endParaRPr lang="en-ZA"/>
        </a:p>
      </dgm:t>
    </dgm:pt>
    <dgm:pt modelId="{74AE07EE-6F79-41CF-A8E4-AD9A4667F6B2}">
      <dgm:prSet phldrT="[Text]"/>
      <dgm:spPr/>
      <dgm:t>
        <a:bodyPr/>
        <a:lstStyle/>
        <a:p>
          <a:r>
            <a:rPr lang="en-GB" dirty="0"/>
            <a:t>Dark patterns</a:t>
          </a:r>
          <a:endParaRPr lang="en-ZA" dirty="0"/>
        </a:p>
      </dgm:t>
    </dgm:pt>
    <dgm:pt modelId="{E16BBF31-316A-408D-9703-C095AFAEC42C}" type="parTrans" cxnId="{786CDAF4-C9E1-4FC8-B179-98CEBB147F00}">
      <dgm:prSet/>
      <dgm:spPr/>
      <dgm:t>
        <a:bodyPr/>
        <a:lstStyle/>
        <a:p>
          <a:endParaRPr lang="en-ZA"/>
        </a:p>
      </dgm:t>
    </dgm:pt>
    <dgm:pt modelId="{3607F46C-C17B-43B7-BE4A-16487F382B97}" type="sibTrans" cxnId="{786CDAF4-C9E1-4FC8-B179-98CEBB147F00}">
      <dgm:prSet/>
      <dgm:spPr/>
      <dgm:t>
        <a:bodyPr/>
        <a:lstStyle/>
        <a:p>
          <a:endParaRPr lang="en-ZA"/>
        </a:p>
      </dgm:t>
    </dgm:pt>
    <dgm:pt modelId="{411942F5-24AE-4494-961A-58F5FB5BBFA2}" type="pres">
      <dgm:prSet presAssocID="{C43413B5-6D72-452E-B3A1-38A9237D0D2B}" presName="compositeShape" presStyleCnt="0">
        <dgm:presLayoutVars>
          <dgm:chMax val="7"/>
          <dgm:dir/>
          <dgm:resizeHandles val="exact"/>
        </dgm:presLayoutVars>
      </dgm:prSet>
      <dgm:spPr/>
    </dgm:pt>
    <dgm:pt modelId="{E4AEC2AD-0DBA-4907-BDD0-3D555A3D99D5}" type="pres">
      <dgm:prSet presAssocID="{A80D37BD-E921-42F1-9281-7BDEB6A15BB8}" presName="circ1" presStyleLbl="vennNode1" presStyleIdx="0" presStyleCnt="3" custLinFactNeighborX="-57844" custLinFactNeighborY="71199"/>
      <dgm:spPr/>
    </dgm:pt>
    <dgm:pt modelId="{068B3F60-FCC6-476A-A6E5-AB7CDA30323A}" type="pres">
      <dgm:prSet presAssocID="{A80D37BD-E921-42F1-9281-7BDEB6A15B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514BB9-5A94-4CD2-90E6-148938D3D383}" type="pres">
      <dgm:prSet presAssocID="{B38BF50D-5DC0-44A9-9B36-175120429799}" presName="circ2" presStyleLbl="vennNode1" presStyleIdx="1" presStyleCnt="3" custLinFactNeighborX="-25684" custLinFactNeighborY="2083"/>
      <dgm:spPr/>
    </dgm:pt>
    <dgm:pt modelId="{8BFC05E3-97E1-4AE1-98F9-8E1B53123FEE}" type="pres">
      <dgm:prSet presAssocID="{B38BF50D-5DC0-44A9-9B36-1751204297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EF54E3D-7E60-433C-A668-555B0CD16836}" type="pres">
      <dgm:prSet presAssocID="{74AE07EE-6F79-41CF-A8E4-AD9A4667F6B2}" presName="circ3" presStyleLbl="vennNode1" presStyleIdx="2" presStyleCnt="3" custLinFactX="27641" custLinFactNeighborX="100000" custLinFactNeighborY="2083"/>
      <dgm:spPr/>
    </dgm:pt>
    <dgm:pt modelId="{4641A7D2-83B2-420F-B3D4-F29A5B47D347}" type="pres">
      <dgm:prSet presAssocID="{74AE07EE-6F79-41CF-A8E4-AD9A4667F6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1343101-5D83-406F-B70E-F17245BCFC48}" type="presOf" srcId="{B38BF50D-5DC0-44A9-9B36-175120429799}" destId="{49514BB9-5A94-4CD2-90E6-148938D3D383}" srcOrd="0" destOrd="0" presId="urn:microsoft.com/office/officeart/2005/8/layout/venn1"/>
    <dgm:cxn modelId="{71C5561E-0061-4371-8870-A44A0368B201}" type="presOf" srcId="{74AE07EE-6F79-41CF-A8E4-AD9A4667F6B2}" destId="{4641A7D2-83B2-420F-B3D4-F29A5B47D347}" srcOrd="1" destOrd="0" presId="urn:microsoft.com/office/officeart/2005/8/layout/venn1"/>
    <dgm:cxn modelId="{CD687C29-41D0-468E-83FA-DC9A2AEED4F5}" srcId="{C43413B5-6D72-452E-B3A1-38A9237D0D2B}" destId="{B38BF50D-5DC0-44A9-9B36-175120429799}" srcOrd="1" destOrd="0" parTransId="{44C3436E-B1E4-4ACA-ABFB-A1FCFC8435D9}" sibTransId="{4D84F7F1-0BD2-4322-BA2D-3A985BBBFA8E}"/>
    <dgm:cxn modelId="{9AD5C72F-1E5D-41E4-9DC1-A9E5580B48B7}" type="presOf" srcId="{C43413B5-6D72-452E-B3A1-38A9237D0D2B}" destId="{411942F5-24AE-4494-961A-58F5FB5BBFA2}" srcOrd="0" destOrd="0" presId="urn:microsoft.com/office/officeart/2005/8/layout/venn1"/>
    <dgm:cxn modelId="{6DB9544F-CAA9-41FA-8BD0-416EEAD38B20}" srcId="{C43413B5-6D72-452E-B3A1-38A9237D0D2B}" destId="{A80D37BD-E921-42F1-9281-7BDEB6A15BB8}" srcOrd="0" destOrd="0" parTransId="{4B992599-1B9E-4061-BB8C-2A834A468C3D}" sibTransId="{035B6B41-963F-42F6-9F3F-7632672A7D96}"/>
    <dgm:cxn modelId="{E7D16970-33BF-456F-A2D9-C51F21BA549E}" type="presOf" srcId="{A80D37BD-E921-42F1-9281-7BDEB6A15BB8}" destId="{E4AEC2AD-0DBA-4907-BDD0-3D555A3D99D5}" srcOrd="0" destOrd="0" presId="urn:microsoft.com/office/officeart/2005/8/layout/venn1"/>
    <dgm:cxn modelId="{0852E358-412D-46D7-9F03-B5342BBECBD2}" type="presOf" srcId="{74AE07EE-6F79-41CF-A8E4-AD9A4667F6B2}" destId="{DEF54E3D-7E60-433C-A668-555B0CD16836}" srcOrd="0" destOrd="0" presId="urn:microsoft.com/office/officeart/2005/8/layout/venn1"/>
    <dgm:cxn modelId="{AE53BB7A-CD31-4AEA-B9A7-F5F25241BD74}" type="presOf" srcId="{A80D37BD-E921-42F1-9281-7BDEB6A15BB8}" destId="{068B3F60-FCC6-476A-A6E5-AB7CDA30323A}" srcOrd="1" destOrd="0" presId="urn:microsoft.com/office/officeart/2005/8/layout/venn1"/>
    <dgm:cxn modelId="{1C9523DB-5ACB-481B-8283-732883AFF36D}" type="presOf" srcId="{B38BF50D-5DC0-44A9-9B36-175120429799}" destId="{8BFC05E3-97E1-4AE1-98F9-8E1B53123FEE}" srcOrd="1" destOrd="0" presId="urn:microsoft.com/office/officeart/2005/8/layout/venn1"/>
    <dgm:cxn modelId="{786CDAF4-C9E1-4FC8-B179-98CEBB147F00}" srcId="{C43413B5-6D72-452E-B3A1-38A9237D0D2B}" destId="{74AE07EE-6F79-41CF-A8E4-AD9A4667F6B2}" srcOrd="2" destOrd="0" parTransId="{E16BBF31-316A-408D-9703-C095AFAEC42C}" sibTransId="{3607F46C-C17B-43B7-BE4A-16487F382B97}"/>
    <dgm:cxn modelId="{5B03F4CB-95E8-4A1A-A6FA-46475F405DCA}" type="presParOf" srcId="{411942F5-24AE-4494-961A-58F5FB5BBFA2}" destId="{E4AEC2AD-0DBA-4907-BDD0-3D555A3D99D5}" srcOrd="0" destOrd="0" presId="urn:microsoft.com/office/officeart/2005/8/layout/venn1"/>
    <dgm:cxn modelId="{6103C3D7-9430-4FE6-8518-FFDA00CF2BA3}" type="presParOf" srcId="{411942F5-24AE-4494-961A-58F5FB5BBFA2}" destId="{068B3F60-FCC6-476A-A6E5-AB7CDA30323A}" srcOrd="1" destOrd="0" presId="urn:microsoft.com/office/officeart/2005/8/layout/venn1"/>
    <dgm:cxn modelId="{74ECEB08-DD37-4071-80F6-5A96E527904A}" type="presParOf" srcId="{411942F5-24AE-4494-961A-58F5FB5BBFA2}" destId="{49514BB9-5A94-4CD2-90E6-148938D3D383}" srcOrd="2" destOrd="0" presId="urn:microsoft.com/office/officeart/2005/8/layout/venn1"/>
    <dgm:cxn modelId="{8714FFE6-3B62-4EFF-AE0E-6FBFA0ACE9EA}" type="presParOf" srcId="{411942F5-24AE-4494-961A-58F5FB5BBFA2}" destId="{8BFC05E3-97E1-4AE1-98F9-8E1B53123FEE}" srcOrd="3" destOrd="0" presId="urn:microsoft.com/office/officeart/2005/8/layout/venn1"/>
    <dgm:cxn modelId="{BFF92996-8F54-4943-8E78-CFEA5887FCD6}" type="presParOf" srcId="{411942F5-24AE-4494-961A-58F5FB5BBFA2}" destId="{DEF54E3D-7E60-433C-A668-555B0CD16836}" srcOrd="4" destOrd="0" presId="urn:microsoft.com/office/officeart/2005/8/layout/venn1"/>
    <dgm:cxn modelId="{3726178B-3D37-48F6-9CC7-F4BB9A8D7C88}" type="presParOf" srcId="{411942F5-24AE-4494-961A-58F5FB5BBFA2}" destId="{4641A7D2-83B2-420F-B3D4-F29A5B47D3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EC2AD-0DBA-4907-BDD0-3D555A3D99D5}">
      <dsp:nvSpPr>
        <dsp:cNvPr id="0" name=""/>
        <dsp:cNvSpPr/>
      </dsp:nvSpPr>
      <dsp:spPr>
        <a:xfrm>
          <a:off x="1127755" y="1740535"/>
          <a:ext cx="2610802" cy="26108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Internet addiction</a:t>
          </a:r>
          <a:endParaRPr lang="en-ZA" sz="3600" kern="1200" dirty="0"/>
        </a:p>
      </dsp:txBody>
      <dsp:txXfrm>
        <a:off x="1475862" y="2197425"/>
        <a:ext cx="1914588" cy="1174861"/>
      </dsp:txXfrm>
    </dsp:sp>
    <dsp:sp modelId="{49514BB9-5A94-4CD2-90E6-148938D3D383}">
      <dsp:nvSpPr>
        <dsp:cNvPr id="0" name=""/>
        <dsp:cNvSpPr/>
      </dsp:nvSpPr>
      <dsp:spPr>
        <a:xfrm>
          <a:off x="2909454" y="1740526"/>
          <a:ext cx="2610802" cy="2610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Lifelong learning</a:t>
          </a:r>
          <a:endParaRPr lang="en-ZA" sz="3600" kern="1200" dirty="0"/>
        </a:p>
      </dsp:txBody>
      <dsp:txXfrm>
        <a:off x="3707925" y="2414983"/>
        <a:ext cx="1566481" cy="1435941"/>
      </dsp:txXfrm>
    </dsp:sp>
    <dsp:sp modelId="{DEF54E3D-7E60-433C-A668-555B0CD16836}">
      <dsp:nvSpPr>
        <dsp:cNvPr id="0" name=""/>
        <dsp:cNvSpPr/>
      </dsp:nvSpPr>
      <dsp:spPr>
        <a:xfrm>
          <a:off x="5028338" y="1740526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Dark patterns</a:t>
          </a:r>
          <a:endParaRPr lang="en-ZA" sz="3600" kern="1200" dirty="0"/>
        </a:p>
      </dsp:txBody>
      <dsp:txXfrm>
        <a:off x="5274189" y="2414983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0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7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7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7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1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ECA2-FE54-1747-87E1-BD388F51B98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961D2-EF8D-2C4F-A5D7-B8BD080C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F438-324E-3C4E-AFAB-872974801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effects of addiction forming dark patterns on lifelong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75D19-4C29-AD4E-9E2B-0344A7176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Naomi Isabirye</a:t>
            </a:r>
          </a:p>
          <a:p>
            <a:r>
              <a:rPr lang="en-US" dirty="0"/>
              <a:t>University of the Witwatersrand</a:t>
            </a:r>
          </a:p>
        </p:txBody>
      </p:sp>
    </p:spTree>
    <p:extLst>
      <p:ext uri="{BB962C8B-B14F-4D97-AF65-F5344CB8AC3E}">
        <p14:creationId xmlns:p14="http://schemas.microsoft.com/office/powerpoint/2010/main" val="327138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42D5-FC2C-FC47-9A1D-6CA4B2DA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74B62B-822E-4177-4B82-47B12EB5B6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963147"/>
              </p:ext>
            </p:extLst>
          </p:nvPr>
        </p:nvGraphicFramePr>
        <p:xfrm>
          <a:off x="778212" y="982492"/>
          <a:ext cx="7256834" cy="4883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142">
                  <a:extLst>
                    <a:ext uri="{9D8B030D-6E8A-4147-A177-3AD203B41FA5}">
                      <a16:colId xmlns:a16="http://schemas.microsoft.com/office/drawing/2014/main" val="2991172710"/>
                    </a:ext>
                  </a:extLst>
                </a:gridCol>
                <a:gridCol w="3172896">
                  <a:extLst>
                    <a:ext uri="{9D8B030D-6E8A-4147-A177-3AD203B41FA5}">
                      <a16:colId xmlns:a16="http://schemas.microsoft.com/office/drawing/2014/main" val="154698970"/>
                    </a:ext>
                  </a:extLst>
                </a:gridCol>
                <a:gridCol w="2207796">
                  <a:extLst>
                    <a:ext uri="{9D8B030D-6E8A-4147-A177-3AD203B41FA5}">
                      <a16:colId xmlns:a16="http://schemas.microsoft.com/office/drawing/2014/main" val="3133013320"/>
                    </a:ext>
                  </a:extLst>
                </a:gridCol>
              </a:tblGrid>
              <a:tr h="1306357">
                <a:tc>
                  <a:txBody>
                    <a:bodyPr/>
                    <a:lstStyle/>
                    <a:p>
                      <a:r>
                        <a:rPr lang="en-ZA" dirty="0"/>
                        <a:t>Lifelong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Internet addiction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Dark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67649"/>
                  </a:ext>
                </a:extLst>
              </a:tr>
              <a:tr h="1306357">
                <a:tc>
                  <a:txBody>
                    <a:bodyPr/>
                    <a:lstStyle/>
                    <a:p>
                      <a:r>
                        <a:rPr lang="en-ZA" dirty="0"/>
                        <a:t>Self Driven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Loss of control/autonomy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dirty="0"/>
                        <a:t>Designed to take away control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509952"/>
                  </a:ext>
                </a:extLst>
              </a:tr>
              <a:tr h="756857">
                <a:tc>
                  <a:txBody>
                    <a:bodyPr/>
                    <a:lstStyle/>
                    <a:p>
                      <a:r>
                        <a:rPr lang="en-ZA" dirty="0"/>
                        <a:t>Voluntary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Loss of control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411032"/>
                  </a:ext>
                </a:extLst>
              </a:tr>
              <a:tr h="756857">
                <a:tc>
                  <a:txBody>
                    <a:bodyPr/>
                    <a:lstStyle/>
                    <a:p>
                      <a:r>
                        <a:rPr lang="en-ZA" dirty="0"/>
                        <a:t>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Loss of motivation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07613"/>
                  </a:ext>
                </a:extLst>
              </a:tr>
              <a:tr h="756857">
                <a:tc>
                  <a:txBody>
                    <a:bodyPr/>
                    <a:lstStyle/>
                    <a:p>
                      <a:r>
                        <a:rPr lang="en-ZA" dirty="0"/>
                        <a:t>Intentional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Loss of control/autonomy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18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36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D5B0-1401-E04B-A826-3799E64D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662"/>
            <a:ext cx="7886700" cy="1325563"/>
          </a:xfrm>
        </p:spPr>
        <p:txBody>
          <a:bodyPr/>
          <a:lstStyle/>
          <a:p>
            <a:r>
              <a:rPr lang="en-US" dirty="0"/>
              <a:t>Findings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9B8F1-941B-A047-A5B7-82F710239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24127"/>
            <a:ext cx="7886700" cy="5019372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Create a sense of urgency or fear of missing out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This can lead to internet addiction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Impedes lifelong learning by reducing the amount of time and energy people have available to engage in learning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Söhne"/>
              </a:rPr>
              <a:t>D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istract users from learning opportunities, as they may find themselves constantly checking social media or other online platforms instead of focusing on educational materials.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Internet addiction can also impair cognitive function, making it harder for people to concentrate and retain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By learning to recognize and resist dark patterns, users can take control of their online </a:t>
            </a:r>
            <a:r>
              <a:rPr lang="en-GB" b="0" i="0" dirty="0" err="1">
                <a:solidFill>
                  <a:srgbClr val="374151"/>
                </a:solidFill>
                <a:effectLst/>
                <a:latin typeface="Söhne"/>
              </a:rPr>
              <a:t>behavior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and avoid falling into patterns of addiction.</a:t>
            </a:r>
          </a:p>
          <a:p>
            <a:r>
              <a:rPr lang="en-US" dirty="0"/>
              <a:t>Dark pattern principles can be exploited to create better habits for adolescents</a:t>
            </a:r>
          </a:p>
        </p:txBody>
      </p:sp>
    </p:spTree>
    <p:extLst>
      <p:ext uri="{BB962C8B-B14F-4D97-AF65-F5344CB8AC3E}">
        <p14:creationId xmlns:p14="http://schemas.microsoft.com/office/powerpoint/2010/main" val="215856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4814-C346-0E4F-4EDC-4337ED9B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and Method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D46D9-0CFA-B90B-9590-6134456DD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en-US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 addiction forming AI dark patterns affect lifelong learning?</a:t>
            </a:r>
            <a:endParaRPr lang="en-Z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en-Z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en-Z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 AI dark patterns contribute to addictive behavior?</a:t>
            </a:r>
            <a:endParaRPr lang="en-Z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How does Internet addiction affect lifelong learning?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•"/>
            </a:pPr>
            <a:endParaRPr lang="en-US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Narrative literature review was applied</a:t>
            </a:r>
            <a:endParaRPr lang="en-ZA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82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47B5-DDAF-8F74-8EFE-AC15D4B9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 descr="How Attention Economy Works">
            <a:extLst>
              <a:ext uri="{FF2B5EF4-FFF2-40B4-BE49-F238E27FC236}">
                <a16:creationId xmlns:a16="http://schemas.microsoft.com/office/drawing/2014/main" id="{57330A26-E8BF-CC20-DB2E-D3E01FEAE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" y="640080"/>
            <a:ext cx="8838354" cy="49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2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24C4-2F53-659C-F3F5-448BFFE2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Lifelong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5D79-3D83-951E-7AFE-E37DC13EA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</a:rPr>
              <a:t>What is it?: </a:t>
            </a:r>
            <a:r>
              <a:rPr lang="en-ZA" dirty="0"/>
              <a:t>The continuous, intentional, voluntary pursuit of knowledge and skills</a:t>
            </a:r>
          </a:p>
          <a:p>
            <a:r>
              <a:rPr lang="en-ZA" sz="3200" dirty="0">
                <a:solidFill>
                  <a:schemeClr val="accent1">
                    <a:lumMod val="75000"/>
                  </a:schemeClr>
                </a:solidFill>
              </a:rPr>
              <a:t>Why now?: </a:t>
            </a:r>
            <a:r>
              <a:rPr lang="en-ZA" dirty="0"/>
              <a:t>4IR, job displacement, new attitudes required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647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F67-0D14-5B4F-35BC-82A7B43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Lifelong learning traits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08756-62B9-6CFB-F008-4E6145A5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ZA" sz="3200" dirty="0"/>
              <a:t>Curiosity, diligence and persistence (Knowles, 1975) </a:t>
            </a:r>
            <a:endParaRPr lang="en-GB" sz="3200" b="0" i="0" dirty="0">
              <a:solidFill>
                <a:srgbClr val="374151"/>
              </a:solidFill>
              <a:effectLst/>
              <a:latin typeface="Söhne"/>
            </a:endParaRPr>
          </a:p>
          <a:p>
            <a:pPr lvl="1"/>
            <a:r>
              <a:rPr lang="en-GB" sz="3200" dirty="0">
                <a:solidFill>
                  <a:srgbClr val="374151"/>
                </a:solidFill>
                <a:latin typeface="Söhne"/>
              </a:rPr>
              <a:t>Grit, perseverance, and diligence (Tough,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2012).</a:t>
            </a:r>
          </a:p>
          <a:p>
            <a:pPr lvl="1"/>
            <a:r>
              <a:rPr lang="en-GB" sz="3200" dirty="0">
                <a:solidFill>
                  <a:srgbClr val="374151"/>
                </a:solidFill>
                <a:latin typeface="Söhne"/>
              </a:rPr>
              <a:t>Diligence, discipline, and time management (</a:t>
            </a:r>
            <a:r>
              <a:rPr lang="en-GB" sz="3200" dirty="0" err="1">
                <a:solidFill>
                  <a:srgbClr val="374151"/>
                </a:solidFill>
                <a:latin typeface="Söhne"/>
              </a:rPr>
              <a:t>Jhangiani</a:t>
            </a:r>
            <a:r>
              <a:rPr lang="en-GB" sz="3200" dirty="0">
                <a:solidFill>
                  <a:srgbClr val="374151"/>
                </a:solidFill>
                <a:latin typeface="Söhne"/>
              </a:rPr>
              <a:t> and 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Biswas-Diener, 2017). </a:t>
            </a:r>
          </a:p>
          <a:p>
            <a:pPr lvl="1"/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Kolb, D. A. (2014). </a:t>
            </a:r>
            <a:r>
              <a:rPr lang="en-GB" sz="3200" dirty="0">
                <a:solidFill>
                  <a:srgbClr val="374151"/>
                </a:solidFill>
                <a:latin typeface="Söhne"/>
              </a:rPr>
              <a:t>r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eflection and diligence in the learning process.</a:t>
            </a:r>
          </a:p>
          <a:p>
            <a:pPr lvl="1"/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Motivation, persistence, and diligence (Merriam,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Caffarella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&amp; Baumgartner, 2007). </a:t>
            </a:r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230112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B8A9-195F-E1AF-DF63-AD14BA4FF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Internet addiction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B13F-E668-6E2E-F7A1-40DCAB29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3300" b="0" i="0" dirty="0">
                <a:solidFill>
                  <a:srgbClr val="374151"/>
                </a:solidFill>
                <a:effectLst/>
                <a:latin typeface="Söhne"/>
              </a:rPr>
              <a:t>9 hours a day on social media.</a:t>
            </a:r>
          </a:p>
          <a:p>
            <a:r>
              <a:rPr lang="en-GB" sz="3300" dirty="0">
                <a:solidFill>
                  <a:srgbClr val="374151"/>
                </a:solidFill>
                <a:latin typeface="Söhne"/>
              </a:rPr>
              <a:t>P</a:t>
            </a:r>
            <a:r>
              <a:rPr lang="en-GB" sz="3300" b="0" i="0" dirty="0">
                <a:solidFill>
                  <a:srgbClr val="374151"/>
                </a:solidFill>
                <a:effectLst/>
                <a:latin typeface="Söhne"/>
              </a:rPr>
              <a:t>oor sleep, anxiety, depression, and even suicide.</a:t>
            </a:r>
          </a:p>
          <a:p>
            <a:r>
              <a:rPr lang="en-GB" sz="3300" b="0" i="0" dirty="0">
                <a:solidFill>
                  <a:srgbClr val="374151"/>
                </a:solidFill>
                <a:effectLst/>
                <a:latin typeface="Söhne"/>
              </a:rPr>
              <a:t>Poor communication and social skills.</a:t>
            </a:r>
          </a:p>
          <a:p>
            <a:r>
              <a:rPr lang="en-GB" sz="3300" b="1" i="0" dirty="0">
                <a:solidFill>
                  <a:srgbClr val="374151"/>
                </a:solidFill>
                <a:effectLst/>
                <a:latin typeface="Söhne"/>
              </a:rPr>
              <a:t>Social media addiction can lead to a decrease in academic performance.</a:t>
            </a:r>
          </a:p>
          <a:p>
            <a:r>
              <a:rPr lang="en-GB" sz="3300" b="0" i="0" dirty="0">
                <a:solidFill>
                  <a:srgbClr val="374151"/>
                </a:solidFill>
                <a:effectLst/>
                <a:latin typeface="Söhne"/>
              </a:rPr>
              <a:t>Teens who are addicted to social media are more likely to engage in risky </a:t>
            </a:r>
            <a:r>
              <a:rPr lang="en-GB" sz="3300" b="0" i="0" dirty="0" err="1">
                <a:solidFill>
                  <a:srgbClr val="374151"/>
                </a:solidFill>
                <a:effectLst/>
                <a:latin typeface="Söhne"/>
              </a:rPr>
              <a:t>behaviors</a:t>
            </a:r>
            <a:r>
              <a:rPr lang="en-GB" sz="3300" b="0" i="0" dirty="0">
                <a:solidFill>
                  <a:srgbClr val="374151"/>
                </a:solidFill>
                <a:effectLst/>
                <a:latin typeface="Söhne"/>
              </a:rPr>
              <a:t> such as drug use and unprotected sex.</a:t>
            </a:r>
          </a:p>
          <a:p>
            <a:r>
              <a:rPr lang="en-GB" sz="3300" b="0" i="0" dirty="0">
                <a:solidFill>
                  <a:srgbClr val="374151"/>
                </a:solidFill>
                <a:effectLst/>
                <a:latin typeface="Söhne"/>
              </a:rPr>
              <a:t>Social media addiction can have long-lasting effects on mental health and well-being.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336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7885D-0B68-3F53-A15D-6BA95F1A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Traits of an Internet addict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96E0-CF7B-D52E-EA05-93D6A47EC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Moods</a:t>
            </a:r>
          </a:p>
          <a:p>
            <a:r>
              <a:rPr lang="en-US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Lack of motivation and interest</a:t>
            </a:r>
          </a:p>
          <a:p>
            <a:r>
              <a:rPr lang="en-US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Inability to complete tasks</a:t>
            </a:r>
          </a:p>
          <a:p>
            <a:r>
              <a:rPr lang="en-US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Poor social connections</a:t>
            </a:r>
          </a:p>
          <a:p>
            <a:r>
              <a:rPr lang="en-US" sz="3600" dirty="0">
                <a:latin typeface="Times New Roman" panose="02020603050405020304" pitchFamily="18" charset="0"/>
                <a:ea typeface="MS Mincho" panose="02020609040205080304" pitchFamily="49" charset="-128"/>
              </a:rPr>
              <a:t>Loss of control</a:t>
            </a:r>
          </a:p>
        </p:txBody>
      </p:sp>
    </p:spTree>
    <p:extLst>
      <p:ext uri="{BB962C8B-B14F-4D97-AF65-F5344CB8AC3E}">
        <p14:creationId xmlns:p14="http://schemas.microsoft.com/office/powerpoint/2010/main" val="144394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B4B0-438E-EDC4-BDDA-8DB13E8F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</a:t>
            </a:r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6B99F1-F404-81D7-AD68-0E049F0AB8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702858"/>
              </p:ext>
            </p:extLst>
          </p:nvPr>
        </p:nvGraphicFramePr>
        <p:xfrm>
          <a:off x="628650" y="11144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60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F5CC-FC51-C98E-DB61-E15893A1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Dark patterns in social media and gaming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3A25-5E3B-189D-6C43-696B6767A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0" i="0" dirty="0">
                <a:solidFill>
                  <a:srgbClr val="374151"/>
                </a:solidFill>
                <a:effectLst/>
                <a:latin typeface="Söhne"/>
              </a:rPr>
              <a:t>Infinite scroll</a:t>
            </a:r>
          </a:p>
          <a:p>
            <a:r>
              <a:rPr lang="en-GB" sz="4400" b="0" i="0" dirty="0">
                <a:solidFill>
                  <a:srgbClr val="374151"/>
                </a:solidFill>
                <a:effectLst/>
                <a:latin typeface="Söhne"/>
              </a:rPr>
              <a:t>Notifications</a:t>
            </a:r>
          </a:p>
          <a:p>
            <a:r>
              <a:rPr lang="en-GB" sz="4400" b="0" i="0" dirty="0">
                <a:solidFill>
                  <a:srgbClr val="374151"/>
                </a:solidFill>
                <a:effectLst/>
                <a:latin typeface="Söhne"/>
              </a:rPr>
              <a:t>Clickbait</a:t>
            </a:r>
          </a:p>
          <a:p>
            <a:r>
              <a:rPr lang="en-GB" sz="4400" b="0" i="0" dirty="0">
                <a:solidFill>
                  <a:srgbClr val="374151"/>
                </a:solidFill>
                <a:effectLst/>
                <a:latin typeface="Söhne"/>
              </a:rPr>
              <a:t>Forced continuity</a:t>
            </a:r>
          </a:p>
          <a:p>
            <a:r>
              <a:rPr lang="en-GB" sz="4400" b="0" i="0" dirty="0">
                <a:solidFill>
                  <a:srgbClr val="374151"/>
                </a:solidFill>
                <a:effectLst/>
                <a:latin typeface="Söhne"/>
              </a:rPr>
              <a:t>"Nudge" design</a:t>
            </a:r>
          </a:p>
        </p:txBody>
      </p:sp>
      <p:pic>
        <p:nvPicPr>
          <p:cNvPr id="2050" name="Picture 2" descr="Image result for netflix logo">
            <a:extLst>
              <a:ext uri="{FF2B5EF4-FFF2-40B4-BE49-F238E27FC236}">
                <a16:creationId xmlns:a16="http://schemas.microsoft.com/office/drawing/2014/main" id="{A97B8962-BA4F-E853-ADC6-B519001B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28" y="3159666"/>
            <a:ext cx="1714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stagram logo">
            <a:extLst>
              <a:ext uri="{FF2B5EF4-FFF2-40B4-BE49-F238E27FC236}">
                <a16:creationId xmlns:a16="http://schemas.microsoft.com/office/drawing/2014/main" id="{E99ED672-2CCB-1B35-02AA-83537B1A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43" y="1616616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acebook logo">
            <a:extLst>
              <a:ext uri="{FF2B5EF4-FFF2-40B4-BE49-F238E27FC236}">
                <a16:creationId xmlns:a16="http://schemas.microsoft.com/office/drawing/2014/main" id="{B84FF3C6-BE62-872B-2F67-AC8773E8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29" y="4646071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pdate from Epic Games">
            <a:extLst>
              <a:ext uri="{FF2B5EF4-FFF2-40B4-BE49-F238E27FC236}">
                <a16:creationId xmlns:a16="http://schemas.microsoft.com/office/drawing/2014/main" id="{9AD7A871-6635-C6FD-067A-16FF1BCF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58" y="5340484"/>
            <a:ext cx="2314841" cy="12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08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684a9b1505941698220b187cc719224 xmlns="ab52491c-92e4-4722-b660-95655e5c05e8">
      <Terms xmlns="http://schemas.microsoft.com/office/infopath/2007/PartnerControls"/>
    </p684a9b1505941698220b187cc719224>
    <SeoKeywords xmlns="http://schemas.microsoft.com/sharepoint/v3" xsi:nil="true"/>
    <TaxCatchAll xmlns="ab52491c-92e4-4722-b660-95655e5c05e8"/>
    <SharedWithUsers xmlns="ab52491c-92e4-4722-b660-95655e5c05e8">
      <UserInfo>
        <DisplayName>Anniah Mupawose</DisplayName>
        <AccountId>1718</AccountId>
        <AccountType/>
      </UserInfo>
      <UserInfo>
        <DisplayName>Munyane Mophosho</DisplayName>
        <AccountId>2202</AccountId>
        <AccountType/>
      </UserInfo>
      <UserInfo>
        <DisplayName>Skye Adams</DisplayName>
        <AccountId>17549</AccountId>
        <AccountType/>
      </UserInfo>
      <UserInfo>
        <DisplayName>Sharon Moonsamy</DisplayName>
        <AccountId>1416</AccountId>
        <AccountType/>
      </UserInfo>
    </SharedWithUsers>
    <TaxKeywordTaxHTField xmlns="ab52491c-92e4-4722-b660-95655e5c05e8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FEA08DE5F7D488D4C5A37B6B8FC23" ma:contentTypeVersion="1" ma:contentTypeDescription="Create a new document." ma:contentTypeScope="" ma:versionID="ffb422cc9a6f05959474994765a07d2a">
  <xsd:schema xmlns:xsd="http://www.w3.org/2001/XMLSchema" xmlns:xs="http://www.w3.org/2001/XMLSchema" xmlns:p="http://schemas.microsoft.com/office/2006/metadata/properties" xmlns:ns1="http://schemas.microsoft.com/sharepoint/v3" xmlns:ns2="ab52491c-92e4-4722-b660-95655e5c05e8" targetNamespace="http://schemas.microsoft.com/office/2006/metadata/properties" ma:root="true" ma:fieldsID="fb923eded7a09e80b8ea08bd723e1649" ns1:_="" ns2:_="">
    <xsd:import namespace="http://schemas.microsoft.com/sharepoint/v3"/>
    <xsd:import namespace="ab52491c-92e4-4722-b660-95655e5c05e8"/>
    <xsd:element name="properties">
      <xsd:complexType>
        <xsd:sequence>
          <xsd:element name="documentManagement">
            <xsd:complexType>
              <xsd:all>
                <xsd:element ref="ns1:SeoKeywords" minOccurs="0"/>
                <xsd:element ref="ns2:p684a9b1505941698220b187cc719224" minOccurs="0"/>
                <xsd:element ref="ns2:TaxCatchAll" minOccurs="0"/>
                <xsd:element ref="ns2:TaxCatchAllLabel" minOccurs="0"/>
                <xsd:element ref="ns2:TaxKeywordTaxHTFiel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eoKeywords" ma:index="8" nillable="true" ma:displayName="Meta Keywords" ma:description="Meta Keywords" ma:hidden="true" ma:internalName="Seo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2491c-92e4-4722-b660-95655e5c05e8" elementFormDefault="qualified">
    <xsd:import namespace="http://schemas.microsoft.com/office/2006/documentManagement/types"/>
    <xsd:import namespace="http://schemas.microsoft.com/office/infopath/2007/PartnerControls"/>
    <xsd:element name="p684a9b1505941698220b187cc719224" ma:index="9" nillable="true" ma:taxonomy="true" ma:internalName="p684a9b1505941698220b187cc719224" ma:taxonomyFieldName="Managed_x0020_Metadata" ma:displayName="Managed Metadata" ma:readOnly="false" ma:default="" ma:fieldId="{9684a9b1-5059-4169-8220-b187cc719224}" ma:sspId="2f1784de-5ea5-4191-a343-fd214c04c33f" ma:termSetId="d5b2bf6e-8c48-4433-aed5-e36e2ce6f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2e08b0f-2340-4a60-95c7-59b5e64a7fef}" ma:internalName="TaxCatchAll" ma:showField="CatchAllData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92e08b0f-2340-4a60-95c7-59b5e64a7fef}" ma:internalName="TaxCatchAllLabel" ma:readOnly="true" ma:showField="CatchAllDataLabel" ma:web="ab52491c-92e4-4722-b660-95655e5c0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3" nillable="true" ma:taxonomy="true" ma:internalName="TaxKeywordTaxHTField" ma:taxonomyFieldName="TaxKeyword" ma:displayName="Enterprise Keywords" ma:readOnly="false" ma:fieldId="{23f27201-bee3-471e-b2e7-b64fd8b7ca38}" ma:taxonomyMulti="true" ma:sspId="6c618bf2-f769-4d7e-ae8b-77fad12473a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6ECD2B-D9EA-44C5-91F2-9B97E1C2D37A}">
  <ds:schemaRefs>
    <ds:schemaRef ds:uri="http://schemas.microsoft.com/office/2006/metadata/properties"/>
    <ds:schemaRef ds:uri="http://schemas.microsoft.com/office/infopath/2007/PartnerControls"/>
    <ds:schemaRef ds:uri="ab52491c-92e4-4722-b660-95655e5c05e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6CE19F0-673C-430B-8CF9-787A6C2B08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46120-61CD-4137-BBCE-5F7BBF0EE0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52491c-92e4-4722-b660-95655e5c0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426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Söhne</vt:lpstr>
      <vt:lpstr>Times New Roman</vt:lpstr>
      <vt:lpstr>Office Theme</vt:lpstr>
      <vt:lpstr>The effects of addiction forming dark patterns on lifelong learning</vt:lpstr>
      <vt:lpstr>Question and Method</vt:lpstr>
      <vt:lpstr>PowerPoint Presentation</vt:lpstr>
      <vt:lpstr>Lifelong learning</vt:lpstr>
      <vt:lpstr>Lifelong learning traits</vt:lpstr>
      <vt:lpstr>Internet addiction</vt:lpstr>
      <vt:lpstr>Traits of an Internet addict</vt:lpstr>
      <vt:lpstr>The problem</vt:lpstr>
      <vt:lpstr>Dark patterns in social media and gaming</vt:lpstr>
      <vt:lpstr>PowerPoint Presentation</vt:lpstr>
      <vt:lpstr>Findings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Taki</cp:lastModifiedBy>
  <cp:revision>9</cp:revision>
  <dcterms:created xsi:type="dcterms:W3CDTF">2019-06-06T09:15:38Z</dcterms:created>
  <dcterms:modified xsi:type="dcterms:W3CDTF">2023-02-20T09:26:18Z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0x010100934FEA08DE5F7D488D4C5A37B6B8FC23</vt:lpwstr>
  </property>
  <property fmtid="{D5CDD505-2E9C-101B-9397-08002B2CF9AE}" pid="3" name="Managed Metadata">
    <vt:lpwstr/>
  </property>
</Properties>
</file>